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3" r:id="rId4"/>
    <p:sldMasterId id="2147483674" r:id="rId5"/>
    <p:sldMasterId id="214748367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33F932-9C77-41F0-A7B1-CBABB4EFB5EE}">
  <a:tblStyle styleId="{3A33F932-9C77-41F0-A7B1-CBABB4EFB5E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enscript.com/recombinant-vaccine.html" TargetMode="External"/><Relationship Id="rId3" Type="http://schemas.openxmlformats.org/officeDocument/2006/relationships/hyperlink" Target="https://www.cnn.com/2020/06/22/health/us-coronavirus-vaccine-funding/index.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candh.com/herd-immunity-what-is-it-and-why-does-it-matter/" TargetMode="External"/><Relationship Id="rId3" Type="http://schemas.openxmlformats.org/officeDocument/2006/relationships/hyperlink" Target="https://www.jhsph.edu/covid-19/articles/achieving-herd-immunity-with-covid19.html" TargetMode="External"/><Relationship Id="rId4" Type="http://schemas.openxmlformats.org/officeDocument/2006/relationships/hyperlink" Target="https://www.realclearpolicy.com/articles/2020/04/21/five_facts_about_herd_immunity_489585.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eb2f8d28e0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geb2f8d28e0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eb2f8d28e0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eb2f8d28e0_0_2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eb2f8d28e0_0_2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eb2f8d28e0_0_2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b2f8d28e0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eb2f8d28e0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eb2f8d28e0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eb2f8d28e0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eb2f8d28e0_0_2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https://www.genscript.com/recombinant-vaccine.html</a:t>
            </a:r>
            <a:endParaRPr/>
          </a:p>
          <a:p>
            <a:pPr indent="0" lvl="0" marL="0" rtl="0" algn="l">
              <a:spcBef>
                <a:spcPts val="0"/>
              </a:spcBef>
              <a:spcAft>
                <a:spcPts val="0"/>
              </a:spcAft>
              <a:buNone/>
            </a:pPr>
            <a:r>
              <a:rPr lang="en-US" u="sng">
                <a:solidFill>
                  <a:schemeClr val="hlink"/>
                </a:solidFill>
                <a:hlinkClick r:id="rId3"/>
              </a:rPr>
              <a:t>https://www.cnn.com/2020/06/22/health/us-coronavirus-vaccine-funding/index.html</a:t>
            </a:r>
            <a:endParaRPr/>
          </a:p>
        </p:txBody>
      </p:sp>
      <p:sp>
        <p:nvSpPr>
          <p:cNvPr id="317" name="Google Shape;317;geb2f8d28e0_0_2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eb2f8d28e0_0_2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eb2f8d28e0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eb2f8d28e0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eb2f8d28e0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geb2f8d28e0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eb2f8d28e0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eb2f8d28e0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https://ccandh.com/herd-immunity-what-is-it-and-why-does-it-matter/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Johns Hopkins statistics: </a:t>
            </a:r>
            <a:r>
              <a:rPr lang="en-US" u="sng">
                <a:solidFill>
                  <a:schemeClr val="hlink"/>
                </a:solidFill>
                <a:hlinkClick r:id="rId3"/>
              </a:rPr>
              <a:t>https://www.jhsph.edu/covid-19/articles/achieving-herd-immunity-with-covid19.html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Herd immunity infographic: </a:t>
            </a:r>
            <a:r>
              <a:rPr lang="en-US" u="sng">
                <a:solidFill>
                  <a:schemeClr val="hlink"/>
                </a:solidFill>
                <a:hlinkClick r:id="rId4"/>
              </a:rPr>
              <a:t>https://www.realclearpolicy.com/articles/2020/04/21/five_facts_about_herd_immunity_489585.html</a:t>
            </a:r>
            <a:endParaRPr/>
          </a:p>
        </p:txBody>
      </p:sp>
      <p:sp>
        <p:nvSpPr>
          <p:cNvPr id="353" name="Google Shape;353;geb2f8d28e0_0_2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eb2f8d28e0_0_5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geb2f8d28e0_0_5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eb2f8d28e0_0_5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eb2f8d28e0_0_5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eb2f8d28e0_0_5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eb2f8d28e0_0_5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b2f8d28e0_0_5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eb2f8d28e0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eb2f8d28e0_0_5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geb2f8d28e0_0_5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eb2f8d28e0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eb2f8d28e0_0_5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eb2f8d28e0_0_5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eb2f8d28e0_0_5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1" name="Google Shape;421;geb2f8d28e0_0_5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geb2f8d28e0_0_5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eb2f8d28e0_0_5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eb2f8d28e0_0_5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eb2f8d28e0_0_5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eb2f8d28e0_0_5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eb2f8d28e0_0_5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eb2f8d28e0_0_8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geb2f8d28e0_0_8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eb2f8d28e0_0_8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3" name="Google Shape;453;geb2f8d28e0_0_8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geb2f8d28e0_0_8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eb2f8d28e0_0_8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eb2f8d28e0_0_8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eb2f8d28e0_0_8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eb2f8d28e0_0_8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geb2f8d28e0_0_8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eb2f8d28e0_0_8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eb2f8d28e0_0_8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7" name="Google Shape;477;geb2f8d28e0_0_8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geb2f8d28e0_0_8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eb2f8d28e0_0_8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eb2f8d28e0_0_8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geb2f8d28e0_0_8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eb2f8d28e0_0_9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eb2f8d28e0_0_9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eb2f8d28e0_0_9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eb2f8d28e0_0_9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eb2f8d28e0_0_9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geb2f8d28e0_0_9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eb2f8d28e0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geb2f8d28e0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eb2f8d28e0_0_1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15" name="Shape 15"/>
        <p:cNvGrpSpPr/>
        <p:nvPr/>
      </p:nvGrpSpPr>
      <p:grpSpPr>
        <a:xfrm>
          <a:off x="0" y="0"/>
          <a:ext cx="0" cy="0"/>
          <a:chOff x="0" y="0"/>
          <a:chExt cx="0" cy="0"/>
        </a:xfrm>
      </p:grpSpPr>
      <p:sp>
        <p:nvSpPr>
          <p:cNvPr id="16" name="Google Shape;16;p2"/>
          <p:cNvSpPr txBox="1"/>
          <p:nvPr>
            <p:ph idx="12" type="sldNum"/>
          </p:nvPr>
        </p:nvSpPr>
        <p:spPr>
          <a:xfrm>
            <a:off x="11333206" y="6260835"/>
            <a:ext cx="237801" cy="156883"/>
          </a:xfrm>
          <a:prstGeom prst="rect">
            <a:avLst/>
          </a:prstGeom>
          <a:noFill/>
          <a:ln>
            <a:noFill/>
          </a:ln>
        </p:spPr>
        <p:txBody>
          <a:bodyPr anchorCtr="0" anchor="t" bIns="0" lIns="0" spcFirstLastPara="1" rIns="0" wrap="square" tIns="0">
            <a:noAutofit/>
          </a:bodyPr>
          <a:lstStyle>
            <a:lvl1pPr indent="0" lvl="0" marL="0" algn="l">
              <a:spcBef>
                <a:spcPts val="0"/>
              </a:spcBef>
              <a:buNone/>
              <a:defRPr cap="none">
                <a:solidFill>
                  <a:srgbClr val="000000"/>
                </a:solidFill>
              </a:defRPr>
            </a:lvl1pPr>
            <a:lvl2pPr indent="0" lvl="1" marL="0" algn="l">
              <a:spcBef>
                <a:spcPts val="0"/>
              </a:spcBef>
              <a:buNone/>
              <a:defRPr cap="none">
                <a:solidFill>
                  <a:srgbClr val="000000"/>
                </a:solidFill>
              </a:defRPr>
            </a:lvl2pPr>
            <a:lvl3pPr indent="0" lvl="2" marL="0" algn="l">
              <a:spcBef>
                <a:spcPts val="0"/>
              </a:spcBef>
              <a:buNone/>
              <a:defRPr cap="none">
                <a:solidFill>
                  <a:srgbClr val="000000"/>
                </a:solidFill>
              </a:defRPr>
            </a:lvl3pPr>
            <a:lvl4pPr indent="0" lvl="3" marL="0" algn="l">
              <a:spcBef>
                <a:spcPts val="0"/>
              </a:spcBef>
              <a:buNone/>
              <a:defRPr cap="none">
                <a:solidFill>
                  <a:srgbClr val="000000"/>
                </a:solidFill>
              </a:defRPr>
            </a:lvl4pPr>
            <a:lvl5pPr indent="0" lvl="4" marL="0" algn="l">
              <a:spcBef>
                <a:spcPts val="0"/>
              </a:spcBef>
              <a:buNone/>
              <a:defRPr cap="none">
                <a:solidFill>
                  <a:srgbClr val="000000"/>
                </a:solidFill>
              </a:defRPr>
            </a:lvl5pPr>
            <a:lvl6pPr indent="0" lvl="5" marL="0" algn="l">
              <a:spcBef>
                <a:spcPts val="0"/>
              </a:spcBef>
              <a:buNone/>
              <a:defRPr cap="none">
                <a:solidFill>
                  <a:srgbClr val="000000"/>
                </a:solidFill>
              </a:defRPr>
            </a:lvl6pPr>
            <a:lvl7pPr indent="0" lvl="6" marL="0" algn="l">
              <a:spcBef>
                <a:spcPts val="0"/>
              </a:spcBef>
              <a:buNone/>
              <a:defRPr cap="none">
                <a:solidFill>
                  <a:srgbClr val="000000"/>
                </a:solidFill>
              </a:defRPr>
            </a:lvl7pPr>
            <a:lvl8pPr indent="0" lvl="7" marL="0" algn="l">
              <a:spcBef>
                <a:spcPts val="0"/>
              </a:spcBef>
              <a:buNone/>
              <a:defRPr cap="none">
                <a:solidFill>
                  <a:srgbClr val="000000"/>
                </a:solidFill>
              </a:defRPr>
            </a:lvl8pPr>
            <a:lvl9pPr indent="0" lvl="8" marL="0" algn="l">
              <a:spcBef>
                <a:spcPts val="0"/>
              </a:spcBef>
              <a:buNone/>
              <a:defRPr cap="none">
                <a:solidFill>
                  <a:srgbClr val="000000"/>
                </a:solidFill>
              </a:defRPr>
            </a:lvl9pPr>
          </a:lstStyle>
          <a:p>
            <a:pPr indent="0" lvl="0" marL="0" rtl="0" algn="l">
              <a:spcBef>
                <a:spcPts val="0"/>
              </a:spcBef>
              <a:spcAft>
                <a:spcPts val="0"/>
              </a:spcAft>
              <a:buNone/>
            </a:pPr>
            <a:fld id="{00000000-1234-1234-1234-123412341234}" type="slidenum">
              <a:rPr lang="en-US"/>
              <a:t>‹#›</a:t>
            </a:fld>
            <a:endParaRPr b="0" i="0" sz="1200" u="none" strike="noStrik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1"/>
          <p:cNvSpPr/>
          <p:nvPr>
            <p:ph idx="2" type="pic"/>
          </p:nvPr>
        </p:nvSpPr>
        <p:spPr>
          <a:xfrm>
            <a:off x="5183188" y="987425"/>
            <a:ext cx="6172200" cy="4873625"/>
          </a:xfrm>
          <a:prstGeom prst="rect">
            <a:avLst/>
          </a:prstGeom>
          <a:noFill/>
          <a:ln>
            <a:noFill/>
          </a:ln>
        </p:spPr>
      </p:sp>
      <p:sp>
        <p:nvSpPr>
          <p:cNvPr id="70" name="Google Shape;70;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2" name="Shape 92"/>
        <p:cNvGrpSpPr/>
        <p:nvPr/>
      </p:nvGrpSpPr>
      <p:grpSpPr>
        <a:xfrm>
          <a:off x="0" y="0"/>
          <a:ext cx="0" cy="0"/>
          <a:chOff x="0" y="0"/>
          <a:chExt cx="0" cy="0"/>
        </a:xfrm>
      </p:grpSpPr>
      <p:sp>
        <p:nvSpPr>
          <p:cNvPr id="93" name="Google Shape;93;p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1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lt1"/>
              </a:buClr>
              <a:buSzPts val="1800"/>
              <a:buChar char="•"/>
              <a:defRPr/>
            </a:lvl1pPr>
            <a:lvl2pPr indent="-342900" lvl="1" marL="914400" rtl="0" algn="l">
              <a:lnSpc>
                <a:spcPct val="90000"/>
              </a:lnSpc>
              <a:spcBef>
                <a:spcPts val="500"/>
              </a:spcBef>
              <a:spcAft>
                <a:spcPts val="0"/>
              </a:spcAft>
              <a:buClr>
                <a:schemeClr val="lt1"/>
              </a:buClr>
              <a:buSzPts val="1800"/>
              <a:buChar char="•"/>
              <a:defRPr/>
            </a:lvl2pPr>
            <a:lvl3pPr indent="-342900" lvl="2" marL="1371600" rtl="0" algn="l">
              <a:lnSpc>
                <a:spcPct val="90000"/>
              </a:lnSpc>
              <a:spcBef>
                <a:spcPts val="500"/>
              </a:spcBef>
              <a:spcAft>
                <a:spcPts val="0"/>
              </a:spcAft>
              <a:buClr>
                <a:schemeClr val="lt1"/>
              </a:buClr>
              <a:buSzPts val="1800"/>
              <a:buChar char="•"/>
              <a:defRPr/>
            </a:lvl3pPr>
            <a:lvl4pPr indent="-342900" lvl="3" marL="1828800" rtl="0" algn="l">
              <a:lnSpc>
                <a:spcPct val="90000"/>
              </a:lnSpc>
              <a:spcBef>
                <a:spcPts val="500"/>
              </a:spcBef>
              <a:spcAft>
                <a:spcPts val="0"/>
              </a:spcAft>
              <a:buClr>
                <a:schemeClr val="lt1"/>
              </a:buClr>
              <a:buSzPts val="1800"/>
              <a:buChar char="•"/>
              <a:defRPr/>
            </a:lvl4pPr>
            <a:lvl5pPr indent="-342900" lvl="4" marL="2286000" rtl="0" algn="l">
              <a:lnSpc>
                <a:spcPct val="90000"/>
              </a:lnSpc>
              <a:spcBef>
                <a:spcPts val="500"/>
              </a:spcBef>
              <a:spcAft>
                <a:spcPts val="0"/>
              </a:spcAft>
              <a:buClr>
                <a:schemeClr val="lt1"/>
              </a:buClr>
              <a:buSzPts val="1800"/>
              <a:buChar char="•"/>
              <a:defRPr/>
            </a:lvl5pPr>
            <a:lvl6pPr indent="-342900" lvl="5" marL="2743200" rtl="0" algn="l">
              <a:lnSpc>
                <a:spcPct val="90000"/>
              </a:lnSpc>
              <a:spcBef>
                <a:spcPts val="500"/>
              </a:spcBef>
              <a:spcAft>
                <a:spcPts val="0"/>
              </a:spcAft>
              <a:buClr>
                <a:schemeClr val="lt1"/>
              </a:buClr>
              <a:buSzPts val="1800"/>
              <a:buChar char="•"/>
              <a:defRPr/>
            </a:lvl6pPr>
            <a:lvl7pPr indent="-342900" lvl="6" marL="3200400" rtl="0" algn="l">
              <a:lnSpc>
                <a:spcPct val="90000"/>
              </a:lnSpc>
              <a:spcBef>
                <a:spcPts val="500"/>
              </a:spcBef>
              <a:spcAft>
                <a:spcPts val="0"/>
              </a:spcAft>
              <a:buClr>
                <a:schemeClr val="lt1"/>
              </a:buClr>
              <a:buSzPts val="1800"/>
              <a:buChar char="•"/>
              <a:defRPr/>
            </a:lvl7pPr>
            <a:lvl8pPr indent="-342900" lvl="7" marL="3657600" rtl="0" algn="l">
              <a:lnSpc>
                <a:spcPct val="90000"/>
              </a:lnSpc>
              <a:spcBef>
                <a:spcPts val="500"/>
              </a:spcBef>
              <a:spcAft>
                <a:spcPts val="0"/>
              </a:spcAft>
              <a:buClr>
                <a:schemeClr val="lt1"/>
              </a:buClr>
              <a:buSzPts val="1800"/>
              <a:buChar char="•"/>
              <a:defRPr/>
            </a:lvl8pPr>
            <a:lvl9pPr indent="-342900" lvl="8" marL="4114800" rtl="0" algn="l">
              <a:lnSpc>
                <a:spcPct val="90000"/>
              </a:lnSpc>
              <a:spcBef>
                <a:spcPts val="500"/>
              </a:spcBef>
              <a:spcAft>
                <a:spcPts val="0"/>
              </a:spcAft>
              <a:buClr>
                <a:schemeClr val="lt1"/>
              </a:buClr>
              <a:buSzPts val="1800"/>
              <a:buChar char="•"/>
              <a:defRPr/>
            </a:lvl9pPr>
          </a:lstStyle>
          <a:p/>
        </p:txBody>
      </p:sp>
      <p:sp>
        <p:nvSpPr>
          <p:cNvPr id="95" name="Google Shape;9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6" name="Google Shape;96;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4" name="Shape 104"/>
        <p:cNvGrpSpPr/>
        <p:nvPr/>
      </p:nvGrpSpPr>
      <p:grpSpPr>
        <a:xfrm>
          <a:off x="0" y="0"/>
          <a:ext cx="0" cy="0"/>
          <a:chOff x="0" y="0"/>
          <a:chExt cx="0" cy="0"/>
        </a:xfrm>
      </p:grpSpPr>
      <p:sp>
        <p:nvSpPr>
          <p:cNvPr id="105" name="Google Shape;105;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6" name="Google Shape;106;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07" name="Google Shape;107;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8" name="Google Shape;108;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9" name="Google Shape;109;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logo">
  <p:cSld name="Content - logo">
    <p:spTree>
      <p:nvGrpSpPr>
        <p:cNvPr id="110" name="Shape 110"/>
        <p:cNvGrpSpPr/>
        <p:nvPr/>
      </p:nvGrpSpPr>
      <p:grpSpPr>
        <a:xfrm>
          <a:off x="0" y="0"/>
          <a:ext cx="0" cy="0"/>
          <a:chOff x="0" y="0"/>
          <a:chExt cx="0" cy="0"/>
        </a:xfrm>
      </p:grpSpPr>
      <p:sp>
        <p:nvSpPr>
          <p:cNvPr id="111" name="Google Shape;111;p18"/>
          <p:cNvSpPr txBox="1"/>
          <p:nvPr>
            <p:ph type="title"/>
          </p:nvPr>
        </p:nvSpPr>
        <p:spPr>
          <a:xfrm>
            <a:off x="838420" y="160592"/>
            <a:ext cx="10515300" cy="1325700"/>
          </a:xfrm>
          <a:prstGeom prst="rect">
            <a:avLst/>
          </a:prstGeom>
          <a:noFill/>
          <a:ln>
            <a:noFill/>
          </a:ln>
        </p:spPr>
        <p:txBody>
          <a:bodyPr anchorCtr="0" anchor="ctr" bIns="38375" lIns="76775" spcFirstLastPara="1" rIns="76775" wrap="square" tIns="38375">
            <a:normAutofit/>
          </a:bodyPr>
          <a:lstStyle>
            <a:lvl1pPr lvl="0" rtl="0" algn="l">
              <a:lnSpc>
                <a:spcPct val="90000"/>
              </a:lnSpc>
              <a:spcBef>
                <a:spcPts val="0"/>
              </a:spcBef>
              <a:spcAft>
                <a:spcPts val="0"/>
              </a:spcAft>
              <a:buClr>
                <a:schemeClr val="dk1"/>
              </a:buClr>
              <a:buSzPts val="4000"/>
              <a:buFont typeface="Calibri"/>
              <a:buNone/>
              <a:defRPr sz="4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2" name="Google Shape;112;p18"/>
          <p:cNvSpPr txBox="1"/>
          <p:nvPr>
            <p:ph idx="1" type="body"/>
          </p:nvPr>
        </p:nvSpPr>
        <p:spPr>
          <a:xfrm>
            <a:off x="838420" y="1825625"/>
            <a:ext cx="10515300" cy="3976200"/>
          </a:xfrm>
          <a:prstGeom prst="rect">
            <a:avLst/>
          </a:prstGeom>
          <a:noFill/>
          <a:ln>
            <a:noFill/>
          </a:ln>
        </p:spPr>
        <p:txBody>
          <a:bodyPr anchorCtr="0" anchor="t" bIns="45700" lIns="91425" spcFirstLastPara="1" rIns="91425" wrap="square" tIns="45700">
            <a:normAutofit/>
          </a:bodyPr>
          <a:lstStyle>
            <a:lvl1pPr indent="-387350" lvl="0" marL="457200" rtl="0" algn="l">
              <a:lnSpc>
                <a:spcPct val="90000"/>
              </a:lnSpc>
              <a:spcBef>
                <a:spcPts val="1000"/>
              </a:spcBef>
              <a:spcAft>
                <a:spcPts val="0"/>
              </a:spcAft>
              <a:buClr>
                <a:schemeClr val="dk1"/>
              </a:buClr>
              <a:buSzPts val="2500"/>
              <a:buChar char="•"/>
              <a:defRPr sz="2500"/>
            </a:lvl1pPr>
            <a:lvl2pPr indent="-355600" lvl="1" marL="914400" rtl="0" algn="l">
              <a:lnSpc>
                <a:spcPct val="90000"/>
              </a:lnSpc>
              <a:spcBef>
                <a:spcPts val="840"/>
              </a:spcBef>
              <a:spcAft>
                <a:spcPts val="0"/>
              </a:spcAft>
              <a:buClr>
                <a:schemeClr val="accent1"/>
              </a:buClr>
              <a:buSzPts val="2000"/>
              <a:buChar char="•"/>
              <a:defRPr sz="2000"/>
            </a:lvl2pPr>
            <a:lvl3pPr indent="-342900" lvl="2" marL="1371600" rtl="0" algn="l">
              <a:lnSpc>
                <a:spcPct val="90000"/>
              </a:lnSpc>
              <a:spcBef>
                <a:spcPts val="500"/>
              </a:spcBef>
              <a:spcAft>
                <a:spcPts val="0"/>
              </a:spcAft>
              <a:buClr>
                <a:schemeClr val="dk1"/>
              </a:buClr>
              <a:buSzPts val="1800"/>
              <a:buChar char="•"/>
              <a:defRPr sz="1800"/>
            </a:lvl3pPr>
            <a:lvl4pPr indent="-336550" lvl="3" marL="1828800" rtl="0" algn="l">
              <a:lnSpc>
                <a:spcPct val="90000"/>
              </a:lnSpc>
              <a:spcBef>
                <a:spcPts val="500"/>
              </a:spcBef>
              <a:spcAft>
                <a:spcPts val="0"/>
              </a:spcAft>
              <a:buClr>
                <a:schemeClr val="dk1"/>
              </a:buClr>
              <a:buSzPts val="1700"/>
              <a:buChar char="•"/>
              <a:defRPr sz="1700"/>
            </a:lvl4pPr>
            <a:lvl5pPr indent="-336550" lvl="4" marL="2286000" rtl="0" algn="l">
              <a:lnSpc>
                <a:spcPct val="90000"/>
              </a:lnSpc>
              <a:spcBef>
                <a:spcPts val="500"/>
              </a:spcBef>
              <a:spcAft>
                <a:spcPts val="0"/>
              </a:spcAft>
              <a:buClr>
                <a:schemeClr val="dk1"/>
              </a:buClr>
              <a:buSzPts val="1700"/>
              <a:buChar char="•"/>
              <a:defRPr sz="1700"/>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3" name="Shape 113"/>
        <p:cNvGrpSpPr/>
        <p:nvPr/>
      </p:nvGrpSpPr>
      <p:grpSpPr>
        <a:xfrm>
          <a:off x="0" y="0"/>
          <a:ext cx="0" cy="0"/>
          <a:chOff x="0" y="0"/>
          <a:chExt cx="0" cy="0"/>
        </a:xfrm>
      </p:grpSpPr>
      <p:sp>
        <p:nvSpPr>
          <p:cNvPr id="114" name="Google Shape;114;p1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16" name="Google Shape;116;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2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2" name="Google Shape;122;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5" name="Shape 125"/>
        <p:cNvGrpSpPr/>
        <p:nvPr/>
      </p:nvGrpSpPr>
      <p:grpSpPr>
        <a:xfrm>
          <a:off x="0" y="0"/>
          <a:ext cx="0" cy="0"/>
          <a:chOff x="0" y="0"/>
          <a:chExt cx="0" cy="0"/>
        </a:xfrm>
      </p:grpSpPr>
      <p:sp>
        <p:nvSpPr>
          <p:cNvPr id="126" name="Google Shape;126;p2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8" name="Google Shape;128;p2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9" name="Google Shape;129;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2" name="Shape 132"/>
        <p:cNvGrpSpPr/>
        <p:nvPr/>
      </p:nvGrpSpPr>
      <p:grpSpPr>
        <a:xfrm>
          <a:off x="0" y="0"/>
          <a:ext cx="0" cy="0"/>
          <a:chOff x="0" y="0"/>
          <a:chExt cx="0" cy="0"/>
        </a:xfrm>
      </p:grpSpPr>
      <p:sp>
        <p:nvSpPr>
          <p:cNvPr id="133" name="Google Shape;133;p2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2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35" name="Google Shape;135;p2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6" name="Google Shape;136;p2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37" name="Google Shape;137;p2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38" name="Google Shape;138;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9" name="Google Shape;139;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1" name="Shape 141"/>
        <p:cNvGrpSpPr/>
        <p:nvPr/>
      </p:nvGrpSpPr>
      <p:grpSpPr>
        <a:xfrm>
          <a:off x="0" y="0"/>
          <a:ext cx="0" cy="0"/>
          <a:chOff x="0" y="0"/>
          <a:chExt cx="0" cy="0"/>
        </a:xfrm>
      </p:grpSpPr>
      <p:sp>
        <p:nvSpPr>
          <p:cNvPr id="142" name="Google Shape;142;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4" name="Google Shape;144;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0" name="Shape 150"/>
        <p:cNvGrpSpPr/>
        <p:nvPr/>
      </p:nvGrpSpPr>
      <p:grpSpPr>
        <a:xfrm>
          <a:off x="0" y="0"/>
          <a:ext cx="0" cy="0"/>
          <a:chOff x="0" y="0"/>
          <a:chExt cx="0" cy="0"/>
        </a:xfrm>
      </p:grpSpPr>
      <p:sp>
        <p:nvSpPr>
          <p:cNvPr id="151" name="Google Shape;151;p2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2" name="Google Shape;152;p2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53" name="Google Shape;153;p2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54" name="Google Shape;154;p2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6" name="Google Shape;156;p2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2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9" name="Google Shape;159;p26"/>
          <p:cNvSpPr/>
          <p:nvPr>
            <p:ph idx="2" type="pic"/>
          </p:nvPr>
        </p:nvSpPr>
        <p:spPr>
          <a:xfrm>
            <a:off x="5183188" y="987425"/>
            <a:ext cx="6172200" cy="4873500"/>
          </a:xfrm>
          <a:prstGeom prst="rect">
            <a:avLst/>
          </a:prstGeom>
          <a:noFill/>
          <a:ln>
            <a:noFill/>
          </a:ln>
        </p:spPr>
      </p:sp>
      <p:sp>
        <p:nvSpPr>
          <p:cNvPr id="160" name="Google Shape;160;p2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61" name="Google Shape;161;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2" name="Google Shape;162;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4" name="Shape 164"/>
        <p:cNvGrpSpPr/>
        <p:nvPr/>
      </p:nvGrpSpPr>
      <p:grpSpPr>
        <a:xfrm>
          <a:off x="0" y="0"/>
          <a:ext cx="0" cy="0"/>
          <a:chOff x="0" y="0"/>
          <a:chExt cx="0" cy="0"/>
        </a:xfrm>
      </p:grpSpPr>
      <p:sp>
        <p:nvSpPr>
          <p:cNvPr id="165" name="Google Shape;165;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6" name="Google Shape;166;p27"/>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67" name="Google Shape;167;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8" name="Google Shape;168;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2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2" name="Google Shape;172;p2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3" name="Google Shape;173;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theme" Target="../theme/theme4.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 name="Google Shape;88;p1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9" name="Google Shape;89;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0" name="Google Shape;90;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1" name="Google Shape;91;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chemeClr val="lt1"/>
                </a:solidFill>
                <a:latin typeface="Calibri"/>
                <a:ea typeface="Calibri"/>
                <a:cs typeface="Calibri"/>
                <a:sym typeface="Calibri"/>
              </a:defRPr>
            </a:lvl1pPr>
            <a:lvl2pPr indent="0" lvl="1" marL="0" marR="0" rtl="0" algn="r">
              <a:spcBef>
                <a:spcPts val="0"/>
              </a:spcBef>
              <a:buNone/>
              <a:defRPr b="0" sz="1200" u="none">
                <a:solidFill>
                  <a:schemeClr val="lt1"/>
                </a:solidFill>
                <a:latin typeface="Calibri"/>
                <a:ea typeface="Calibri"/>
                <a:cs typeface="Calibri"/>
                <a:sym typeface="Calibri"/>
              </a:defRPr>
            </a:lvl2pPr>
            <a:lvl3pPr indent="0" lvl="2" marL="0" marR="0" rtl="0" algn="r">
              <a:spcBef>
                <a:spcPts val="0"/>
              </a:spcBef>
              <a:buNone/>
              <a:defRPr b="0" sz="1200" u="none">
                <a:solidFill>
                  <a:schemeClr val="lt1"/>
                </a:solidFill>
                <a:latin typeface="Calibri"/>
                <a:ea typeface="Calibri"/>
                <a:cs typeface="Calibri"/>
                <a:sym typeface="Calibri"/>
              </a:defRPr>
            </a:lvl3pPr>
            <a:lvl4pPr indent="0" lvl="3" marL="0" marR="0" rtl="0" algn="r">
              <a:spcBef>
                <a:spcPts val="0"/>
              </a:spcBef>
              <a:buNone/>
              <a:defRPr b="0" sz="1200" u="none">
                <a:solidFill>
                  <a:schemeClr val="lt1"/>
                </a:solidFill>
                <a:latin typeface="Calibri"/>
                <a:ea typeface="Calibri"/>
                <a:cs typeface="Calibri"/>
                <a:sym typeface="Calibri"/>
              </a:defRPr>
            </a:lvl4pPr>
            <a:lvl5pPr indent="0" lvl="4" marL="0" marR="0" rtl="0" algn="r">
              <a:spcBef>
                <a:spcPts val="0"/>
              </a:spcBef>
              <a:buNone/>
              <a:defRPr b="0" sz="1200" u="none">
                <a:solidFill>
                  <a:schemeClr val="lt1"/>
                </a:solidFill>
                <a:latin typeface="Calibri"/>
                <a:ea typeface="Calibri"/>
                <a:cs typeface="Calibri"/>
                <a:sym typeface="Calibri"/>
              </a:defRPr>
            </a:lvl5pPr>
            <a:lvl6pPr indent="0" lvl="5" marL="0" marR="0" rtl="0" algn="r">
              <a:spcBef>
                <a:spcPts val="0"/>
              </a:spcBef>
              <a:buNone/>
              <a:defRPr b="0" sz="1200" u="none">
                <a:solidFill>
                  <a:schemeClr val="lt1"/>
                </a:solidFill>
                <a:latin typeface="Calibri"/>
                <a:ea typeface="Calibri"/>
                <a:cs typeface="Calibri"/>
                <a:sym typeface="Calibri"/>
              </a:defRPr>
            </a:lvl6pPr>
            <a:lvl7pPr indent="0" lvl="6" marL="0" marR="0" rtl="0" algn="r">
              <a:spcBef>
                <a:spcPts val="0"/>
              </a:spcBef>
              <a:buNone/>
              <a:defRPr b="0" sz="1200" u="none">
                <a:solidFill>
                  <a:schemeClr val="lt1"/>
                </a:solidFill>
                <a:latin typeface="Calibri"/>
                <a:ea typeface="Calibri"/>
                <a:cs typeface="Calibri"/>
                <a:sym typeface="Calibri"/>
              </a:defRPr>
            </a:lvl7pPr>
            <a:lvl8pPr indent="0" lvl="7" marL="0" marR="0" rtl="0" algn="r">
              <a:spcBef>
                <a:spcPts val="0"/>
              </a:spcBef>
              <a:buNone/>
              <a:defRPr b="0" sz="1200" u="none">
                <a:solidFill>
                  <a:schemeClr val="lt1"/>
                </a:solidFill>
                <a:latin typeface="Calibri"/>
                <a:ea typeface="Calibri"/>
                <a:cs typeface="Calibri"/>
                <a:sym typeface="Calibri"/>
              </a:defRPr>
            </a:lvl8pPr>
            <a:lvl9pPr indent="0" lvl="8" marL="0" marR="0" rtl="0" algn="r">
              <a:spcBef>
                <a:spcPts val="0"/>
              </a:spcBef>
              <a:buNone/>
              <a:defRPr b="0" sz="1200" u="non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00" name="Google Shape;100;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30.png"/><Relationship Id="rId4" Type="http://schemas.openxmlformats.org/officeDocument/2006/relationships/hyperlink" Target="https://www.the-scientist.com/news-opinion/what-do-antibody-tests-for-sars-cov-2-tell-us-about-immunity--67425" TargetMode="External"/><Relationship Id="rId5" Type="http://schemas.openxmlformats.org/officeDocument/2006/relationships/hyperlink" Target="https://health.hawaii.gov/coronavirusdisease2019/current-situation-in-hawaii/#race" TargetMode="External"/><Relationship Id="rId6" Type="http://schemas.openxmlformats.org/officeDocument/2006/relationships/hyperlink" Target="https://emilyoster.substack.com/p/covid-19-learning-loss-and-inequality?campaign_id=9&amp;emc=edit_nn_20210712&amp;instance_id=35116&amp;nl=the-morning&amp;regi_id=53058918&amp;segment_id=63226&amp;te=1&amp;user_id=b03f46dee3cdb9140b6ac3f8996d79c0" TargetMode="External"/><Relationship Id="rId7" Type="http://schemas.openxmlformats.org/officeDocument/2006/relationships/hyperlink" Target="http://drive.google.com/file/d/13k5EqztBd03bwvsp-AgObJ69qm9PIH_x/view" TargetMode="External"/><Relationship Id="rId8"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www.staradvertiser.com/2021/08/23/hawaii-news/hawaiis-daily-covid-cases-are-forecast-to-peak-at-3700-in-october/" TargetMode="External"/><Relationship Id="rId4" Type="http://schemas.openxmlformats.org/officeDocument/2006/relationships/hyperlink" Target="https://www.staradvertiser.com/2021/08/23/hawaii-news/hawaiis-daily-covid-cases-are-forecast-to-peak-at-3700-in-october/" TargetMode="External"/><Relationship Id="rId5" Type="http://schemas.openxmlformats.org/officeDocument/2006/relationships/image" Target="../media/image28.jpg"/><Relationship Id="rId6" Type="http://schemas.openxmlformats.org/officeDocument/2006/relationships/hyperlink" Target="https://www.cnn.com/2020/06/22/health/us-coronavirus-vaccine-funding/index.html" TargetMode="External"/><Relationship Id="rId7" Type="http://schemas.openxmlformats.org/officeDocument/2006/relationships/hyperlink" Target="https://www.staradvertiser.com/2021/08/20/news/covid-19-vaccine-poised-to-get-full-fda-approval-next-wee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31.pn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health.hawaii.gov/coronavirusdisease2019/current-situation-in-hawaii/#epicurve" TargetMode="External"/><Relationship Id="rId4" Type="http://schemas.openxmlformats.org/officeDocument/2006/relationships/hyperlink" Target="https://www.nature.com/articles/d41586-021-01826-x?utm_source=Nature+Briefing&amp;utm_campaign=7d1c0e9aed-briefing-dy-20210707&amp;utm_medium=email&amp;utm_term=0_c9dfd39373-7d1c0e9aed-42672195" TargetMode="External"/><Relationship Id="rId9" Type="http://schemas.openxmlformats.org/officeDocument/2006/relationships/image" Target="../media/image29.png"/><Relationship Id="rId5" Type="http://schemas.openxmlformats.org/officeDocument/2006/relationships/hyperlink" Target="https://www.youtube.com/watch?v=Kndyl9_VeW0" TargetMode="External"/><Relationship Id="rId6" Type="http://schemas.openxmlformats.org/officeDocument/2006/relationships/hyperlink" Target="https://www.cdc.gov/coronavirus/2019-ncov/community/ventilation.html" TargetMode="External"/><Relationship Id="rId7" Type="http://schemas.openxmlformats.org/officeDocument/2006/relationships/hyperlink" Target="https://www.paac.info/" TargetMode="External"/><Relationship Id="rId8" Type="http://schemas.openxmlformats.org/officeDocument/2006/relationships/image" Target="../media/image3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5.gif"/><Relationship Id="rId4" Type="http://schemas.openxmlformats.org/officeDocument/2006/relationships/image" Target="../media/image33.png"/><Relationship Id="rId5" Type="http://schemas.openxmlformats.org/officeDocument/2006/relationships/image" Target="../media/image32.png"/><Relationship Id="rId6"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37.jpg"/></Relationships>
</file>

<file path=ppt/slides/_rels/slide18.xml.rels><?xml version="1.0" encoding="UTF-8" standalone="yes"?><Relationships xmlns="http://schemas.openxmlformats.org/package/2006/relationships"><Relationship Id="rId11" Type="http://schemas.openxmlformats.org/officeDocument/2006/relationships/hyperlink" Target="https://www.npr.org/sections/coronavirus-live-updates/2021/07/06/1013582342/delta-is-now-the-dominant-coronavirus-variant-in-the-u-s" TargetMode="External"/><Relationship Id="rId10" Type="http://schemas.openxmlformats.org/officeDocument/2006/relationships/hyperlink" Target="https://www.staradvertiser.com/2021/07/08/breaking-news/pfizer-to-seek-ok-for-3rd-covid-19-vaccine-dose-to-further-boost-immunity-ward-off-delta-variant/" TargetMode="External"/><Relationship Id="rId12"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hyperlink" Target="https://health.hawaii.gov/coronavirusdisease2019/files/2021/08/Variant_report_20210818.pdf" TargetMode="External"/><Relationship Id="rId4" Type="http://schemas.openxmlformats.org/officeDocument/2006/relationships/image" Target="../media/image36.png"/><Relationship Id="rId9" Type="http://schemas.openxmlformats.org/officeDocument/2006/relationships/hyperlink" Target="https://health.hawaii.gov/news/newsroom/delta-variant-detected-in-all-major-counties/" TargetMode="External"/><Relationship Id="rId5" Type="http://schemas.openxmlformats.org/officeDocument/2006/relationships/hyperlink" Target="https://www.staradvertiser.com/2021/07/08/breaking-news/pfizer-to-seek-ok-for-3rd-covid-19-vaccine-dose-to-further-boost-immunity-ward-off-delta-variant/" TargetMode="External"/><Relationship Id="rId6" Type="http://schemas.openxmlformats.org/officeDocument/2006/relationships/image" Target="../media/image40.png"/><Relationship Id="rId7" Type="http://schemas.openxmlformats.org/officeDocument/2006/relationships/hyperlink" Target="https://www.cnn.com/2021/07/03/politics/biden-vaccines-july-4th-two-americas/index.html" TargetMode="External"/><Relationship Id="rId8"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42.jp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hyperlink" Target="https://www.medscape.com/viewarticle/948140?src=mkm_covid_update_210325_MSCPEDIT&amp;uac=369708PK&amp;impID=3272347&amp;faf=1" TargetMode="External"/><Relationship Id="rId5" Type="http://schemas.openxmlformats.org/officeDocument/2006/relationships/hyperlink" Target="https://www.medscape.com/viewarticle/948140?src=mkm_covid_update_210325_MSCPEDIT&amp;uac=369708PK&amp;impID=3272347&amp;faf=1" TargetMode="External"/><Relationship Id="rId6" Type="http://schemas.openxmlformats.org/officeDocument/2006/relationships/hyperlink" Target="https://www.medscape.com/viewarticle/948140?src=mkm_covid_update_210325_MSCPEDIT&amp;uac=369708PK&amp;impID=3272347&amp;faf=1" TargetMode="External"/><Relationship Id="rId7" Type="http://schemas.openxmlformats.org/officeDocument/2006/relationships/hyperlink" Target="https://www.staradvertiser.com/2021/04/06/breaking-news/nearly-half-of-new-u-s-coronavirus-infections-are-in-just-5-stat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hyperlink" Target="https://ne-np.facebook.com/PreventCOVID19/videos/251480416539403/" TargetMode="External"/><Relationship Id="rId4" Type="http://schemas.openxmlformats.org/officeDocument/2006/relationships/hyperlink" Target="https://www.facebook.com/pg/PreventCOVID19/videos/?ref=page_interna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www.paac.info/" TargetMode="Externa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https://www.paac.info/students-testing-quiz" TargetMode="External"/><Relationship Id="rId4" Type="http://schemas.openxmlformats.org/officeDocument/2006/relationships/hyperlink" Target="https://www.paac.info/exit-survey-m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hyperlink" Target="https://www.cdc.gov/mmwr/volumes/69/wr/mm6912e2.htm" TargetMode="External"/><Relationship Id="rId4" Type="http://schemas.openxmlformats.org/officeDocument/2006/relationships/hyperlink" Target="https://www.pewresearch.org/fact-tank/2017/11/01/how-wealth" TargetMode="External"/><Relationship Id="rId5" Type="http://schemas.openxmlformats.org/officeDocument/2006/relationships/hyperlink" Target="http://null" TargetMode="External"/><Relationship Id="rId6" Type="http://schemas.openxmlformats.org/officeDocument/2006/relationships/hyperlink" Target="http://www.brookings.edu/blog/the-avenue/2020/04/16/mapping-racial-inequity-amid-the-spread-of-covid-19/" TargetMode="External"/><Relationship Id="rId7" Type="http://schemas.openxmlformats.org/officeDocument/2006/relationships/hyperlink" Target="https://www.thelancet.com/action/showPdf?pii=S0140-6736%2820%2930893-X" TargetMode="External"/><Relationship Id="rId8" Type="http://schemas.openxmlformats.org/officeDocument/2006/relationships/hyperlink" Target="https://www.nytimes.com/2020/04/29/magazine/racial-disparities-covid-19.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49.png"/><Relationship Id="rId4" Type="http://schemas.openxmlformats.org/officeDocument/2006/relationships/hyperlink" Target="https://www.youtube.com/watch?v=w4sUuFBEo2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1.jp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11" Type="http://schemas.openxmlformats.org/officeDocument/2006/relationships/hyperlink" Target="http://www.hawaiipublicschools.org/DOE%20Forms/NaHopenaAoE3.pdf" TargetMode="External"/><Relationship Id="rId10" Type="http://schemas.openxmlformats.org/officeDocument/2006/relationships/hyperlink" Target="http://www.hawaiipublicschools.org/DOE%20Forms/Health%20and%20Nutrition/HealthStandards.pdf" TargetMode="External"/><Relationship Id="rId13" Type="http://schemas.openxmlformats.org/officeDocument/2006/relationships/hyperlink" Target="http://www.olelo.hawaii.edu/olelo/nhmo.php" TargetMode="External"/><Relationship Id="rId12" Type="http://schemas.openxmlformats.org/officeDocument/2006/relationships/hyperlink" Target="http://www.hawaiipublicschools.org/DOE%20Forms/NaHopenaAoE3.pdf"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hawaiipublicschools.org/DOE%20Forms/Social%20Studies/HCSSSWorldHistCulture.pdf" TargetMode="External"/><Relationship Id="rId4" Type="http://schemas.openxmlformats.org/officeDocument/2006/relationships/hyperlink" Target="https://www.nextgenscience.org/sites/default/files/Appendix%20G%20-%20Crosscutting%20Concepts%20FINAL%20edited%204.10.13.pdf" TargetMode="External"/><Relationship Id="rId9" Type="http://schemas.openxmlformats.org/officeDocument/2006/relationships/hyperlink" Target="http://www.hawaiipublicschools.org/DOE%20Forms/Health%20and%20Nutrition/HealthStandards.pdf" TargetMode="External"/><Relationship Id="rId15" Type="http://schemas.openxmlformats.org/officeDocument/2006/relationships/hyperlink" Target="https://www.un.org/development/desa/disabilities/envision2030.html" TargetMode="External"/><Relationship Id="rId14" Type="http://schemas.openxmlformats.org/officeDocument/2006/relationships/hyperlink" Target="http://www.olelo.hawaii.edu/olelo/nhmo.php" TargetMode="External"/><Relationship Id="rId16" Type="http://schemas.openxmlformats.org/officeDocument/2006/relationships/hyperlink" Target="https://www.un.org/development/desa/disabilities/envision2030.html" TargetMode="External"/><Relationship Id="rId5" Type="http://schemas.openxmlformats.org/officeDocument/2006/relationships/hyperlink" Target="https://www.nextgenscience.org/sites/default/files/Appendix%20G%20-%20Crosscutting%20Concepts%20FINAL%20edited%204.10.13.pdf" TargetMode="External"/><Relationship Id="rId6" Type="http://schemas.openxmlformats.org/officeDocument/2006/relationships/hyperlink" Target="https://www.nextgenscience.org/sites/default/files/Appendix%20G%20-%20Crosscutting%20Concepts%20FINAL%20edited%204.10.13.pdf" TargetMode="External"/><Relationship Id="rId7" Type="http://schemas.openxmlformats.org/officeDocument/2006/relationships/hyperlink" Target="https://ngss.nsta.org/DisplayStandard.aspx?view=dci&amp;id=65" TargetMode="External"/><Relationship Id="rId8" Type="http://schemas.openxmlformats.org/officeDocument/2006/relationships/hyperlink" Target="http://www.corestandards.org/ELA-Literacy/RH/11-12/7/"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hyperlink" Target="https://www.cdc.gov/coronavirus/2019-ncov/variants/cdc-role-surveillance.html" TargetMode="External"/><Relationship Id="rId7" Type="http://schemas.openxmlformats.org/officeDocument/2006/relationships/hyperlink" Target="https://health.hawaii.gov/coronavirusdisease2019/current-situation-in-hawaii/#ra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11.png"/><Relationship Id="rId7" Type="http://schemas.openxmlformats.org/officeDocument/2006/relationships/image" Target="../media/image9.png"/><Relationship Id="rId8"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8.gif"/><Relationship Id="rId6" Type="http://schemas.openxmlformats.org/officeDocument/2006/relationships/hyperlink" Target="https://upload.wikimedia.org/wikipedia/commons/a/a6/Covid-19-Time-Course-05.gif" TargetMode="External"/><Relationship Id="rId7" Type="http://schemas.openxmlformats.org/officeDocument/2006/relationships/hyperlink" Target="https://youtu.be/pQX19sYoGIc" TargetMode="External"/><Relationship Id="rId8" Type="http://schemas.openxmlformats.org/officeDocument/2006/relationships/hyperlink" Target="https://youtu.be/pQX19sYoGIc"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www.youtube.com/watch?v=2eRpntScCmI" TargetMode="External"/><Relationship Id="rId10" Type="http://schemas.openxmlformats.org/officeDocument/2006/relationships/hyperlink" Target="https://www.youtube.com/watch?v=2eRpntScCmI" TargetMode="External"/><Relationship Id="rId13" Type="http://schemas.openxmlformats.org/officeDocument/2006/relationships/hyperlink" Target="https://www.youtube.com/watch?v=2eRpntScCmI" TargetMode="External"/><Relationship Id="rId12" Type="http://schemas.openxmlformats.org/officeDocument/2006/relationships/hyperlink" Target="https://www.youtube.com/watch?v=2eRpntScCmI" TargetMode="External"/><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hyperlink" Target="https://www.merriam-webster.com/dictionary/nasopharynx" TargetMode="External"/><Relationship Id="rId4" Type="http://schemas.openxmlformats.org/officeDocument/2006/relationships/hyperlink" Target="https://www.technologynetworks.com/immunology/articles/antigen-vs-antibody-what-are-the-differences-293550" TargetMode="External"/><Relationship Id="rId9" Type="http://schemas.openxmlformats.org/officeDocument/2006/relationships/hyperlink" Target="https://www.youtube.com/watch?v=2eRpntScCmI" TargetMode="External"/><Relationship Id="rId14" Type="http://schemas.openxmlformats.org/officeDocument/2006/relationships/image" Target="../media/image3.png"/><Relationship Id="rId5" Type="http://schemas.openxmlformats.org/officeDocument/2006/relationships/hyperlink" Target="https://www.genome.gov/about-genomics/fact-sheets/Polymerase-Chain-Reaction-Fact-Sheet" TargetMode="External"/><Relationship Id="rId6" Type="http://schemas.openxmlformats.org/officeDocument/2006/relationships/hyperlink" Target="https://www.genome.gov/about-genomics/fact-sheets/Polymerase-Chain-Reaction-Fact-Sheet" TargetMode="External"/><Relationship Id="rId7" Type="http://schemas.openxmlformats.org/officeDocument/2006/relationships/hyperlink" Target="https://www.youtube.com/watch?v=2eRpntScCmI" TargetMode="External"/><Relationship Id="rId8" Type="http://schemas.openxmlformats.org/officeDocument/2006/relationships/hyperlink" Target="https://www.youtube.com/watch?v=2eRpntScCmI"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nvSpPr>
        <p:spPr>
          <a:xfrm>
            <a:off x="7654834" y="2743199"/>
            <a:ext cx="4336869" cy="1231106"/>
          </a:xfrm>
          <a:prstGeom prst="rect">
            <a:avLst/>
          </a:prstGeom>
          <a:solidFill>
            <a:srgbClr val="FFFFFF"/>
          </a:solidFill>
          <a:ln>
            <a:noFill/>
          </a:ln>
        </p:spPr>
        <p:txBody>
          <a:bodyPr anchorCtr="0" anchor="t" bIns="0" lIns="0" spcFirstLastPara="1" rIns="0" wrap="square" tIns="0">
            <a:spAutoFit/>
          </a:bodyPr>
          <a:lstStyle/>
          <a:p>
            <a:pPr indent="11206" lvl="0" marL="0" marR="0" rtl="0" algn="l">
              <a:spcBef>
                <a:spcPts val="0"/>
              </a:spcBef>
              <a:spcAft>
                <a:spcPts val="0"/>
              </a:spcAft>
              <a:buNone/>
            </a:pPr>
            <a:r>
              <a:t/>
            </a:r>
            <a:endParaRPr b="0" i="0" sz="2000" u="none" cap="none" strike="noStrike">
              <a:solidFill>
                <a:srgbClr val="0C0C0C"/>
              </a:solidFill>
              <a:latin typeface="Calibri"/>
              <a:ea typeface="Calibri"/>
              <a:cs typeface="Calibri"/>
              <a:sym typeface="Calibri"/>
            </a:endParaRPr>
          </a:p>
          <a:p>
            <a:pPr indent="11206" lvl="0" marL="0" marR="0" rtl="0" algn="l">
              <a:spcBef>
                <a:spcPts val="0"/>
              </a:spcBef>
              <a:spcAft>
                <a:spcPts val="0"/>
              </a:spcAft>
              <a:buNone/>
            </a:pPr>
            <a:r>
              <a:rPr b="1" i="0" lang="en-US" sz="2000" u="none" cap="none" strike="noStrike">
                <a:solidFill>
                  <a:srgbClr val="0C0C0C"/>
                </a:solidFill>
                <a:latin typeface="Calibri"/>
                <a:ea typeface="Calibri"/>
                <a:cs typeface="Calibri"/>
                <a:sym typeface="Calibri"/>
              </a:rPr>
              <a:t>ALIKA MAUNAKEA, PHD</a:t>
            </a:r>
            <a:endParaRPr b="0" i="0" sz="2000" u="none" cap="none" strike="noStrike">
              <a:solidFill>
                <a:srgbClr val="0C0C0C"/>
              </a:solidFill>
              <a:latin typeface="Calibri"/>
              <a:ea typeface="Calibri"/>
              <a:cs typeface="Calibri"/>
              <a:sym typeface="Calibri"/>
            </a:endParaRPr>
          </a:p>
          <a:p>
            <a:pPr indent="11206" lvl="0" marL="0" marR="0" rtl="0" algn="l">
              <a:spcBef>
                <a:spcPts val="0"/>
              </a:spcBef>
              <a:spcAft>
                <a:spcPts val="0"/>
              </a:spcAft>
              <a:buNone/>
            </a:pPr>
            <a:r>
              <a:rPr b="0" i="0" lang="en-US" sz="2000" u="none" cap="none" strike="noStrike">
                <a:solidFill>
                  <a:srgbClr val="0C0C0C"/>
                </a:solidFill>
                <a:latin typeface="Calibri"/>
                <a:ea typeface="Calibri"/>
                <a:cs typeface="Calibri"/>
                <a:sym typeface="Calibri"/>
              </a:rPr>
              <a:t>BIOMEDICAL EPIGENOMICS</a:t>
            </a:r>
            <a:endParaRPr b="0" i="0" sz="2000" u="none" cap="none" strike="noStrike">
              <a:solidFill>
                <a:srgbClr val="0C0C0C"/>
              </a:solidFill>
              <a:latin typeface="Calibri"/>
              <a:ea typeface="Calibri"/>
              <a:cs typeface="Calibri"/>
              <a:sym typeface="Calibri"/>
            </a:endParaRPr>
          </a:p>
          <a:p>
            <a:pPr indent="11206" lvl="0" marL="0" marR="0" rtl="0" algn="l">
              <a:spcBef>
                <a:spcPts val="0"/>
              </a:spcBef>
              <a:spcAft>
                <a:spcPts val="0"/>
              </a:spcAft>
              <a:buNone/>
            </a:pPr>
            <a:r>
              <a:rPr b="0" i="0" lang="en-US" sz="2000" u="none" cap="none" strike="noStrike">
                <a:solidFill>
                  <a:srgbClr val="0C0C0C"/>
                </a:solidFill>
                <a:latin typeface="Calibri"/>
                <a:ea typeface="Calibri"/>
                <a:cs typeface="Calibri"/>
                <a:sym typeface="Calibri"/>
              </a:rPr>
              <a:t>UNIVERSITY OF HAWAIʻI AT MĀNOA</a:t>
            </a:r>
            <a:endParaRPr b="0" i="0" sz="2000" u="none" cap="none" strike="noStrike">
              <a:solidFill>
                <a:srgbClr val="0C0C0C"/>
              </a:solidFill>
              <a:latin typeface="Calibri"/>
              <a:ea typeface="Calibri"/>
              <a:cs typeface="Calibri"/>
              <a:sym typeface="Calibri"/>
            </a:endParaRPr>
          </a:p>
        </p:txBody>
      </p:sp>
      <p:sp>
        <p:nvSpPr>
          <p:cNvPr id="182" name="Google Shape;182;p29"/>
          <p:cNvSpPr txBox="1"/>
          <p:nvPr/>
        </p:nvSpPr>
        <p:spPr>
          <a:xfrm>
            <a:off x="7654834" y="3957638"/>
            <a:ext cx="4336869" cy="1231106"/>
          </a:xfrm>
          <a:prstGeom prst="rect">
            <a:avLst/>
          </a:prstGeom>
          <a:solidFill>
            <a:srgbClr val="FFFFFF"/>
          </a:solidFill>
          <a:ln>
            <a:noFill/>
          </a:ln>
        </p:spPr>
        <p:txBody>
          <a:bodyPr anchorCtr="0" anchor="t" bIns="0" lIns="0" spcFirstLastPara="1" rIns="0" wrap="square" tIns="0">
            <a:spAutoFit/>
          </a:bodyPr>
          <a:lstStyle/>
          <a:p>
            <a:pPr indent="11206" lvl="0" marL="0" marR="0" rtl="0" algn="l">
              <a:spcBef>
                <a:spcPts val="0"/>
              </a:spcBef>
              <a:spcAft>
                <a:spcPts val="0"/>
              </a:spcAft>
              <a:buNone/>
            </a:pPr>
            <a:r>
              <a:t/>
            </a:r>
            <a:endParaRPr b="0" i="0" sz="2000" u="none" cap="none" strike="noStrike">
              <a:solidFill>
                <a:srgbClr val="0C0C0C"/>
              </a:solidFill>
              <a:latin typeface="Calibri"/>
              <a:ea typeface="Calibri"/>
              <a:cs typeface="Calibri"/>
              <a:sym typeface="Calibri"/>
            </a:endParaRPr>
          </a:p>
          <a:p>
            <a:pPr indent="11206" lvl="0" marL="0" marR="0" rtl="0" algn="l">
              <a:spcBef>
                <a:spcPts val="0"/>
              </a:spcBef>
              <a:spcAft>
                <a:spcPts val="0"/>
              </a:spcAft>
              <a:buNone/>
            </a:pPr>
            <a:r>
              <a:rPr b="1" i="0" lang="en-US" sz="2000" u="none" cap="none" strike="noStrike">
                <a:solidFill>
                  <a:srgbClr val="0C0C0C"/>
                </a:solidFill>
                <a:latin typeface="Calibri"/>
                <a:ea typeface="Calibri"/>
                <a:cs typeface="Calibri"/>
                <a:sym typeface="Calibri"/>
              </a:rPr>
              <a:t>PAULINE W.U. CHINN, EDD</a:t>
            </a:r>
            <a:endParaRPr/>
          </a:p>
          <a:p>
            <a:pPr indent="11206" lvl="0" marL="0" marR="0" rtl="0" algn="l">
              <a:spcBef>
                <a:spcPts val="0"/>
              </a:spcBef>
              <a:spcAft>
                <a:spcPts val="0"/>
              </a:spcAft>
              <a:buNone/>
            </a:pPr>
            <a:r>
              <a:rPr b="0" i="0" lang="en-US" sz="2000" u="none" cap="none" strike="noStrike">
                <a:solidFill>
                  <a:srgbClr val="0C0C0C"/>
                </a:solidFill>
                <a:latin typeface="Calibri"/>
                <a:ea typeface="Calibri"/>
                <a:cs typeface="Calibri"/>
                <a:sym typeface="Calibri"/>
              </a:rPr>
              <a:t>CURRICULUM STUDIES</a:t>
            </a:r>
            <a:endParaRPr/>
          </a:p>
          <a:p>
            <a:pPr indent="11206" lvl="0" marL="0" marR="0" rtl="0" algn="l">
              <a:spcBef>
                <a:spcPts val="0"/>
              </a:spcBef>
              <a:spcAft>
                <a:spcPts val="0"/>
              </a:spcAft>
              <a:buNone/>
            </a:pPr>
            <a:r>
              <a:rPr b="0" i="0" lang="en-US" sz="2000" u="none" cap="none" strike="noStrike">
                <a:solidFill>
                  <a:srgbClr val="0C0C0C"/>
                </a:solidFill>
                <a:latin typeface="Calibri"/>
                <a:ea typeface="Calibri"/>
                <a:cs typeface="Calibri"/>
                <a:sym typeface="Calibri"/>
              </a:rPr>
              <a:t>UNIVERSITY OF HAWAIʻI AT MĀNOA</a:t>
            </a:r>
            <a:endParaRPr b="0" i="0" sz="2000" u="none" cap="none" strike="noStrike">
              <a:solidFill>
                <a:srgbClr val="0C0C0C"/>
              </a:solidFill>
              <a:latin typeface="Calibri"/>
              <a:ea typeface="Calibri"/>
              <a:cs typeface="Calibri"/>
              <a:sym typeface="Calibri"/>
            </a:endParaRPr>
          </a:p>
        </p:txBody>
      </p:sp>
      <p:sp>
        <p:nvSpPr>
          <p:cNvPr id="183" name="Google Shape;183;p29"/>
          <p:cNvSpPr txBox="1"/>
          <p:nvPr/>
        </p:nvSpPr>
        <p:spPr>
          <a:xfrm>
            <a:off x="7654834" y="5385092"/>
            <a:ext cx="4336869" cy="1046440"/>
          </a:xfrm>
          <a:prstGeom prst="rect">
            <a:avLst/>
          </a:prstGeom>
          <a:solidFill>
            <a:srgbClr val="FFFFFF"/>
          </a:solidFill>
          <a:ln>
            <a:noFill/>
          </a:ln>
        </p:spPr>
        <p:txBody>
          <a:bodyPr anchorCtr="0" anchor="t" bIns="0" lIns="0" spcFirstLastPara="1" rIns="0" wrap="square" tIns="0">
            <a:spAutoFit/>
          </a:bodyPr>
          <a:lstStyle/>
          <a:p>
            <a:pPr indent="11206" lvl="0" marL="0" marR="0" rtl="0" algn="l">
              <a:spcBef>
                <a:spcPts val="0"/>
              </a:spcBef>
              <a:spcAft>
                <a:spcPts val="0"/>
              </a:spcAft>
              <a:buNone/>
            </a:pPr>
            <a:r>
              <a:t/>
            </a:r>
            <a:endParaRPr b="0" i="0" sz="800" u="none" cap="none" strike="noStrike">
              <a:solidFill>
                <a:srgbClr val="0C0C0C"/>
              </a:solidFill>
              <a:latin typeface="Calibri"/>
              <a:ea typeface="Calibri"/>
              <a:cs typeface="Calibri"/>
              <a:sym typeface="Calibri"/>
            </a:endParaRPr>
          </a:p>
          <a:p>
            <a:pPr indent="11206" lvl="0" marL="0" marR="0" rtl="0" algn="l">
              <a:spcBef>
                <a:spcPts val="0"/>
              </a:spcBef>
              <a:spcAft>
                <a:spcPts val="0"/>
              </a:spcAft>
              <a:buNone/>
            </a:pPr>
            <a:r>
              <a:rPr b="1" i="0" lang="en-US" sz="2000" u="none" cap="none" strike="noStrike">
                <a:solidFill>
                  <a:srgbClr val="0C0C0C"/>
                </a:solidFill>
                <a:latin typeface="Calibri"/>
                <a:ea typeface="Calibri"/>
                <a:cs typeface="Calibri"/>
                <a:sym typeface="Calibri"/>
              </a:rPr>
              <a:t>THE PACIFIC ALLIANCE AGAINST COVID-19</a:t>
            </a:r>
            <a:endParaRPr/>
          </a:p>
          <a:p>
            <a:pPr indent="11206" lvl="0" marL="0" marR="0" rtl="0" algn="l">
              <a:spcBef>
                <a:spcPts val="0"/>
              </a:spcBef>
              <a:spcAft>
                <a:spcPts val="0"/>
              </a:spcAft>
              <a:buNone/>
            </a:pPr>
            <a:r>
              <a:rPr b="1" i="0" lang="en-US" sz="2000" u="none" cap="none" strike="noStrike">
                <a:solidFill>
                  <a:srgbClr val="0C0C0C"/>
                </a:solidFill>
                <a:latin typeface="Calibri"/>
                <a:ea typeface="Calibri"/>
                <a:cs typeface="Calibri"/>
                <a:sym typeface="Calibri"/>
              </a:rPr>
              <a:t>UNIVERSITY OF HAWAIʻI AT MĀNOA</a:t>
            </a:r>
            <a:endParaRPr b="0" i="0" sz="2000" u="none" cap="none" strike="noStrike">
              <a:solidFill>
                <a:srgbClr val="0C0C0C"/>
              </a:solidFill>
              <a:latin typeface="Calibri"/>
              <a:ea typeface="Calibri"/>
              <a:cs typeface="Calibri"/>
              <a:sym typeface="Calibri"/>
            </a:endParaRPr>
          </a:p>
        </p:txBody>
      </p:sp>
      <p:pic>
        <p:nvPicPr>
          <p:cNvPr id="184" name="Google Shape;184;p29"/>
          <p:cNvPicPr preferRelativeResize="0"/>
          <p:nvPr/>
        </p:nvPicPr>
        <p:blipFill rotWithShape="1">
          <a:blip r:embed="rId3">
            <a:alphaModFix/>
          </a:blip>
          <a:srcRect b="-1419" l="47642" r="0" t="0"/>
          <a:stretch/>
        </p:blipFill>
        <p:spPr>
          <a:xfrm>
            <a:off x="0" y="831537"/>
            <a:ext cx="7537268" cy="6126480"/>
          </a:xfrm>
          <a:prstGeom prst="rect">
            <a:avLst/>
          </a:prstGeom>
          <a:noFill/>
          <a:ln>
            <a:noFill/>
          </a:ln>
        </p:spPr>
      </p:pic>
      <p:sp>
        <p:nvSpPr>
          <p:cNvPr id="185" name="Google Shape;185;p29"/>
          <p:cNvSpPr txBox="1"/>
          <p:nvPr/>
        </p:nvSpPr>
        <p:spPr>
          <a:xfrm>
            <a:off x="0" y="622498"/>
            <a:ext cx="12192000" cy="1323439"/>
          </a:xfrm>
          <a:prstGeom prst="rect">
            <a:avLst/>
          </a:prstGeom>
          <a:solidFill>
            <a:schemeClr val="lt1"/>
          </a:solidFill>
          <a:ln cap="flat" cmpd="sng" w="76200">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Calibri"/>
                <a:ea typeface="Calibri"/>
                <a:cs typeface="Calibri"/>
                <a:sym typeface="Calibri"/>
              </a:rPr>
              <a:t>MODULE 4:</a:t>
            </a:r>
            <a:endParaRPr/>
          </a:p>
          <a:p>
            <a:pPr indent="0" lvl="0" marL="0" marR="0" rtl="0" algn="ctr">
              <a:spcBef>
                <a:spcPts val="0"/>
              </a:spcBef>
              <a:spcAft>
                <a:spcPts val="0"/>
              </a:spcAft>
              <a:buNone/>
            </a:pPr>
            <a:r>
              <a:rPr b="1" i="0" lang="en-US" sz="4000" u="none" cap="none" strike="noStrike">
                <a:solidFill>
                  <a:schemeClr val="dk1"/>
                </a:solidFill>
                <a:latin typeface="Calibri"/>
                <a:ea typeface="Calibri"/>
                <a:cs typeface="Calibri"/>
                <a:sym typeface="Calibri"/>
              </a:rPr>
              <a:t>Testing, Vaccines, &amp; Variants</a:t>
            </a:r>
            <a:endParaRPr b="0" i="0" sz="4000" u="none" cap="none" strike="noStrike">
              <a:solidFill>
                <a:schemeClr val="dk1"/>
              </a:solidFill>
              <a:latin typeface="Calibri"/>
              <a:ea typeface="Calibri"/>
              <a:cs typeface="Calibri"/>
              <a:sym typeface="Calibri"/>
            </a:endParaRPr>
          </a:p>
        </p:txBody>
      </p:sp>
      <p:sp>
        <p:nvSpPr>
          <p:cNvPr id="186" name="Google Shape;186;p29"/>
          <p:cNvSpPr txBox="1"/>
          <p:nvPr/>
        </p:nvSpPr>
        <p:spPr>
          <a:xfrm>
            <a:off x="1569308" y="6178378"/>
            <a:ext cx="407773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dk1"/>
                </a:solidFill>
                <a:latin typeface="Calibri"/>
                <a:ea typeface="Calibri"/>
                <a:cs typeface="Calibri"/>
                <a:sym typeface="Calibri"/>
              </a:rPr>
              <a:t>Updated August 23,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38"/>
          <p:cNvSpPr txBox="1"/>
          <p:nvPr/>
        </p:nvSpPr>
        <p:spPr>
          <a:xfrm>
            <a:off x="1252330" y="281026"/>
            <a:ext cx="9561300" cy="3960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200"/>
              <a:buFont typeface="Arial"/>
              <a:buNone/>
            </a:pPr>
            <a:r>
              <a:t/>
            </a:r>
            <a:endParaRPr sz="1200">
              <a:solidFill>
                <a:schemeClr val="lt1"/>
              </a:solidFill>
              <a:latin typeface="Calibri"/>
              <a:ea typeface="Calibri"/>
              <a:cs typeface="Calibri"/>
              <a:sym typeface="Calibri"/>
            </a:endParaRPr>
          </a:p>
          <a:p>
            <a:pPr indent="0" lvl="0" marL="0" marR="0" rtl="0" algn="l">
              <a:lnSpc>
                <a:spcPct val="90000"/>
              </a:lnSpc>
              <a:spcBef>
                <a:spcPts val="1000"/>
              </a:spcBef>
              <a:spcAft>
                <a:spcPts val="0"/>
              </a:spcAft>
              <a:buClr>
                <a:schemeClr val="lt1"/>
              </a:buClr>
              <a:buSzPts val="1600"/>
              <a:buFont typeface="Arial"/>
              <a:buNone/>
            </a:pPr>
            <a:r>
              <a:t/>
            </a:r>
            <a:endParaRPr sz="1600">
              <a:solidFill>
                <a:schemeClr val="lt1"/>
              </a:solidFill>
              <a:latin typeface="Calibri"/>
              <a:ea typeface="Calibri"/>
              <a:cs typeface="Calibri"/>
              <a:sym typeface="Calibri"/>
            </a:endParaRPr>
          </a:p>
        </p:txBody>
      </p:sp>
      <p:pic>
        <p:nvPicPr>
          <p:cNvPr descr="A screenshot of a cell phone&#10;&#10;Description automatically generated" id="287" name="Google Shape;287;p38"/>
          <p:cNvPicPr preferRelativeResize="0"/>
          <p:nvPr/>
        </p:nvPicPr>
        <p:blipFill rotWithShape="1">
          <a:blip r:embed="rId3">
            <a:alphaModFix/>
          </a:blip>
          <a:srcRect b="0" l="71327" r="878" t="0"/>
          <a:stretch/>
        </p:blipFill>
        <p:spPr>
          <a:xfrm>
            <a:off x="72784" y="988370"/>
            <a:ext cx="6023218" cy="4463805"/>
          </a:xfrm>
          <a:prstGeom prst="rect">
            <a:avLst/>
          </a:prstGeom>
          <a:noFill/>
          <a:ln>
            <a:noFill/>
          </a:ln>
        </p:spPr>
      </p:pic>
      <p:sp>
        <p:nvSpPr>
          <p:cNvPr id="288" name="Google Shape;288;p38"/>
          <p:cNvSpPr txBox="1"/>
          <p:nvPr/>
        </p:nvSpPr>
        <p:spPr>
          <a:xfrm>
            <a:off x="4015410" y="2224447"/>
            <a:ext cx="2216400" cy="831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Protective antibodies  Recovery, 0 virus</a:t>
            </a:r>
            <a:endParaRPr/>
          </a:p>
        </p:txBody>
      </p:sp>
      <p:sp>
        <p:nvSpPr>
          <p:cNvPr id="289" name="Google Shape;289;p38"/>
          <p:cNvSpPr txBox="1"/>
          <p:nvPr/>
        </p:nvSpPr>
        <p:spPr>
          <a:xfrm>
            <a:off x="4015409" y="3915058"/>
            <a:ext cx="2080500" cy="86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Immune malfunction</a:t>
            </a:r>
            <a:endParaRPr/>
          </a:p>
          <a:p>
            <a:pPr indent="0" lvl="0" marL="0" marR="0" rtl="0" algn="l">
              <a:spcBef>
                <a:spcPts val="0"/>
              </a:spcBef>
              <a:spcAft>
                <a:spcPts val="0"/>
              </a:spcAft>
              <a:buNone/>
            </a:pPr>
            <a:r>
              <a:rPr b="1" lang="en-US" sz="1600">
                <a:solidFill>
                  <a:schemeClr val="dk1"/>
                </a:solidFill>
                <a:latin typeface="Calibri"/>
                <a:ea typeface="Calibri"/>
                <a:cs typeface="Calibri"/>
                <a:sym typeface="Calibri"/>
              </a:rPr>
              <a:t>Virus not cleared </a:t>
            </a:r>
            <a:endParaRPr/>
          </a:p>
        </p:txBody>
      </p:sp>
      <p:sp>
        <p:nvSpPr>
          <p:cNvPr id="290" name="Google Shape;290;p38"/>
          <p:cNvSpPr txBox="1"/>
          <p:nvPr>
            <p:ph idx="1" type="body"/>
          </p:nvPr>
        </p:nvSpPr>
        <p:spPr>
          <a:xfrm flipH="1" rot="10800000">
            <a:off x="278296" y="6473889"/>
            <a:ext cx="11075400" cy="270900"/>
          </a:xfrm>
          <a:prstGeom prst="rect">
            <a:avLst/>
          </a:prstGeom>
          <a:noFill/>
          <a:ln>
            <a:noFill/>
          </a:ln>
        </p:spPr>
        <p:txBody>
          <a:bodyPr anchorCtr="0" anchor="t" bIns="45700" lIns="91425" spcFirstLastPara="1" rIns="91425" wrap="square" tIns="45700">
            <a:normAutofit fontScale="25000" lnSpcReduction="20000"/>
          </a:bodyPr>
          <a:lstStyle/>
          <a:p>
            <a:pPr indent="-130810" lvl="0" marL="228600" rtl="0" algn="l">
              <a:lnSpc>
                <a:spcPct val="90000"/>
              </a:lnSpc>
              <a:spcBef>
                <a:spcPts val="0"/>
              </a:spcBef>
              <a:spcAft>
                <a:spcPts val="0"/>
              </a:spcAft>
              <a:buClr>
                <a:schemeClr val="lt1"/>
              </a:buClr>
              <a:buSzPct val="100000"/>
              <a:buNone/>
            </a:pPr>
            <a:r>
              <a:t/>
            </a:r>
            <a:endParaRPr/>
          </a:p>
          <a:p>
            <a:pPr indent="-130810" lvl="0" marL="228600" rtl="0" algn="l">
              <a:lnSpc>
                <a:spcPct val="90000"/>
              </a:lnSpc>
              <a:spcBef>
                <a:spcPts val="1000"/>
              </a:spcBef>
              <a:spcAft>
                <a:spcPts val="0"/>
              </a:spcAft>
              <a:buClr>
                <a:schemeClr val="lt1"/>
              </a:buClr>
              <a:buSzPct val="100000"/>
              <a:buNone/>
            </a:pPr>
            <a:r>
              <a:t/>
            </a:r>
            <a:endParaRPr/>
          </a:p>
        </p:txBody>
      </p:sp>
      <p:sp>
        <p:nvSpPr>
          <p:cNvPr id="291" name="Google Shape;291;p38"/>
          <p:cNvSpPr txBox="1"/>
          <p:nvPr/>
        </p:nvSpPr>
        <p:spPr>
          <a:xfrm>
            <a:off x="0" y="5313405"/>
            <a:ext cx="6709800" cy="23397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Good: Infections trigger immune responses, recovery,  immunity.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Bad: Malfunctioning immune system leads to inflammation, cytokine storm, severe illness, even death. </a:t>
            </a:r>
            <a:endParaRPr/>
          </a:p>
          <a:p>
            <a:pPr indent="-285750" lvl="0" marL="285750" marR="0" rtl="0" algn="l">
              <a:spcBef>
                <a:spcPts val="0"/>
              </a:spcBef>
              <a:spcAft>
                <a:spcPts val="0"/>
              </a:spcAft>
              <a:buClr>
                <a:srgbClr val="FF0000"/>
              </a:buClr>
              <a:buSzPts val="1800"/>
              <a:buFont typeface="Arial"/>
              <a:buChar char="•"/>
            </a:pPr>
            <a:r>
              <a:rPr b="1" lang="en-US" sz="1800">
                <a:solidFill>
                  <a:srgbClr val="FF0000"/>
                </a:solidFill>
                <a:latin typeface="Calibri"/>
                <a:ea typeface="Calibri"/>
                <a:cs typeface="Calibri"/>
                <a:sym typeface="Calibri"/>
              </a:rPr>
              <a:t>If you are not vaccinated your body is on its own.</a:t>
            </a:r>
            <a:r>
              <a:rPr b="1" lang="en-US" sz="2000">
                <a:solidFill>
                  <a:srgbClr val="FF0000"/>
                </a:solidFill>
                <a:latin typeface="Calibri"/>
                <a:ea typeface="Calibri"/>
                <a:cs typeface="Calibri"/>
                <a:sym typeface="Calibri"/>
              </a:rPr>
              <a:t> </a:t>
            </a:r>
            <a:endParaRPr/>
          </a:p>
          <a:p>
            <a:pPr indent="-171450" lvl="0" marL="285750" marR="0" rtl="0" algn="l">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38"/>
          <p:cNvSpPr txBox="1"/>
          <p:nvPr/>
        </p:nvSpPr>
        <p:spPr>
          <a:xfrm>
            <a:off x="72784" y="113211"/>
            <a:ext cx="6023100" cy="831000"/>
          </a:xfrm>
          <a:prstGeom prst="rect">
            <a:avLst/>
          </a:prstGeom>
          <a:noFill/>
          <a:ln cap="flat" cmpd="sng" w="2857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Contagious delta variant responsible for current spike in cases and hospitalizations        </a:t>
            </a:r>
            <a:endParaRPr/>
          </a:p>
        </p:txBody>
      </p:sp>
      <p:pic>
        <p:nvPicPr>
          <p:cNvPr id="293" name="Google Shape;293;p38"/>
          <p:cNvPicPr preferRelativeResize="0"/>
          <p:nvPr/>
        </p:nvPicPr>
        <p:blipFill rotWithShape="1">
          <a:blip r:embed="rId4">
            <a:alphaModFix/>
          </a:blip>
          <a:srcRect b="0" l="0" r="0" t="0"/>
          <a:stretch/>
        </p:blipFill>
        <p:spPr>
          <a:xfrm>
            <a:off x="6709719" y="123533"/>
            <a:ext cx="5283601" cy="66212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id="299" name="Google Shape;299;p39"/>
          <p:cNvPicPr preferRelativeResize="0"/>
          <p:nvPr/>
        </p:nvPicPr>
        <p:blipFill rotWithShape="1">
          <a:blip r:embed="rId3">
            <a:alphaModFix/>
          </a:blip>
          <a:srcRect b="0" l="0" r="0" t="0"/>
          <a:stretch/>
        </p:blipFill>
        <p:spPr>
          <a:xfrm>
            <a:off x="0" y="59356"/>
            <a:ext cx="7310871" cy="4368691"/>
          </a:xfrm>
          <a:prstGeom prst="rect">
            <a:avLst/>
          </a:prstGeom>
          <a:noFill/>
          <a:ln>
            <a:noFill/>
          </a:ln>
        </p:spPr>
      </p:pic>
      <p:sp>
        <p:nvSpPr>
          <p:cNvPr id="300" name="Google Shape;300;p39"/>
          <p:cNvSpPr/>
          <p:nvPr/>
        </p:nvSpPr>
        <p:spPr>
          <a:xfrm>
            <a:off x="0" y="4369739"/>
            <a:ext cx="6785700" cy="24894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Vaccines teach our body to recognize an invader, such as SARS-CoV-2. This sounds an “alarm,” calling the fighter cells and proteins that are part of our immune system into action. Ultimately this helps the body prevent or control an infection and reduce the severity of disease, and leads to immune memory preventing future infection.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This is called the “Immune Response.”</a:t>
            </a:r>
            <a:endParaRPr/>
          </a:p>
        </p:txBody>
      </p:sp>
      <p:pic>
        <p:nvPicPr>
          <p:cNvPr id="301" name="Google Shape;301;p39"/>
          <p:cNvPicPr preferRelativeResize="0"/>
          <p:nvPr/>
        </p:nvPicPr>
        <p:blipFill rotWithShape="1">
          <a:blip r:embed="rId4">
            <a:alphaModFix/>
          </a:blip>
          <a:srcRect b="0" l="0" r="0" t="0"/>
          <a:stretch/>
        </p:blipFill>
        <p:spPr>
          <a:xfrm>
            <a:off x="6614773" y="7477"/>
            <a:ext cx="5577227" cy="5764696"/>
          </a:xfrm>
          <a:prstGeom prst="rect">
            <a:avLst/>
          </a:prstGeom>
          <a:noFill/>
          <a:ln>
            <a:noFill/>
          </a:ln>
        </p:spPr>
      </p:pic>
      <p:sp>
        <p:nvSpPr>
          <p:cNvPr id="302" name="Google Shape;302;p39"/>
          <p:cNvSpPr txBox="1"/>
          <p:nvPr/>
        </p:nvSpPr>
        <p:spPr>
          <a:xfrm>
            <a:off x="6614875" y="5812850"/>
            <a:ext cx="5577300" cy="110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200">
                <a:solidFill>
                  <a:srgbClr val="1E4E79"/>
                </a:solidFill>
                <a:latin typeface="Calibri"/>
                <a:ea typeface="Calibri"/>
                <a:cs typeface="Calibri"/>
                <a:sym typeface="Calibri"/>
              </a:rPr>
              <a:t>Vaccines and transferred antibodies prevent infection by SARS-CoV-2 or reduce severity of  disease.</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0"/>
          <p:cNvSpPr txBox="1"/>
          <p:nvPr>
            <p:ph type="title"/>
          </p:nvPr>
        </p:nvSpPr>
        <p:spPr>
          <a:xfrm>
            <a:off x="231006" y="202131"/>
            <a:ext cx="4860900" cy="183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Calibri"/>
              <a:buNone/>
            </a:pPr>
            <a:r>
              <a:rPr b="1" lang="en-US" sz="2400"/>
              <a:t>How do antibodies protect us?</a:t>
            </a:r>
            <a:br>
              <a:rPr b="1" lang="en-US" sz="2400"/>
            </a:br>
            <a:r>
              <a:rPr b="1" lang="en-US" sz="2400"/>
              <a:t>Click on the arrow to play the </a:t>
            </a:r>
            <a:br>
              <a:rPr b="1" lang="en-US" sz="2400"/>
            </a:br>
            <a:r>
              <a:rPr b="1" lang="en-US" sz="2400"/>
              <a:t>video.</a:t>
            </a:r>
            <a:endParaRPr sz="2400"/>
          </a:p>
        </p:txBody>
      </p:sp>
      <p:pic>
        <p:nvPicPr>
          <p:cNvPr id="309" name="Google Shape;309;p40"/>
          <p:cNvPicPr preferRelativeResize="0"/>
          <p:nvPr/>
        </p:nvPicPr>
        <p:blipFill rotWithShape="1">
          <a:blip r:embed="rId3">
            <a:alphaModFix/>
          </a:blip>
          <a:srcRect b="0" l="0" r="8625" t="0"/>
          <a:stretch/>
        </p:blipFill>
        <p:spPr>
          <a:xfrm>
            <a:off x="4835112" y="912675"/>
            <a:ext cx="6951876" cy="4433776"/>
          </a:xfrm>
          <a:prstGeom prst="rect">
            <a:avLst/>
          </a:prstGeom>
          <a:solidFill>
            <a:schemeClr val="lt1"/>
          </a:solidFill>
          <a:ln>
            <a:noFill/>
          </a:ln>
        </p:spPr>
      </p:pic>
      <p:sp>
        <p:nvSpPr>
          <p:cNvPr id="310" name="Google Shape;310;p40"/>
          <p:cNvSpPr txBox="1"/>
          <p:nvPr/>
        </p:nvSpPr>
        <p:spPr>
          <a:xfrm>
            <a:off x="51931" y="5838655"/>
            <a:ext cx="11178900" cy="800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Resources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u="sng">
                <a:solidFill>
                  <a:schemeClr val="dk1"/>
                </a:solidFill>
                <a:latin typeface="Calibri"/>
                <a:ea typeface="Calibri"/>
                <a:cs typeface="Calibri"/>
                <a:sym typeface="Calibri"/>
                <a:hlinkClick r:id="rId4">
                  <a:extLst>
                    <a:ext uri="{A12FA001-AC4F-418D-AE19-62706E023703}">
                      <ahyp:hlinkClr val="tx"/>
                    </a:ext>
                  </a:extLst>
                </a:hlinkClick>
              </a:rPr>
              <a:t>What Do Antibody Tests For SARS-CoV-2 Tell Us About Immunity?</a:t>
            </a:r>
            <a:endParaRPr sz="1400">
              <a:solidFill>
                <a:schemeClr val="dk1"/>
              </a:solidFill>
              <a:latin typeface="Calibri"/>
              <a:ea typeface="Calibri"/>
              <a:cs typeface="Calibri"/>
              <a:sym typeface="Calibri"/>
            </a:endParaRPr>
          </a:p>
        </p:txBody>
      </p:sp>
      <p:sp>
        <p:nvSpPr>
          <p:cNvPr id="311" name="Google Shape;311;p40"/>
          <p:cNvSpPr txBox="1"/>
          <p:nvPr/>
        </p:nvSpPr>
        <p:spPr>
          <a:xfrm>
            <a:off x="5273840" y="63036"/>
            <a:ext cx="6695100" cy="923400"/>
          </a:xfrm>
          <a:prstGeom prst="rect">
            <a:avLst/>
          </a:prstGeom>
          <a:solidFill>
            <a:srgbClr val="DAE3F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700">
                <a:solidFill>
                  <a:srgbClr val="1E4E79"/>
                </a:solidFill>
                <a:latin typeface="Arial"/>
                <a:ea typeface="Arial"/>
                <a:cs typeface="Arial"/>
                <a:sym typeface="Arial"/>
              </a:rPr>
              <a:t>Why are SARS-CoV-2 vaccines important to me, my school, and my community?</a:t>
            </a:r>
            <a:endParaRPr sz="2700"/>
          </a:p>
        </p:txBody>
      </p:sp>
      <p:sp>
        <p:nvSpPr>
          <p:cNvPr id="312" name="Google Shape;312;p40"/>
          <p:cNvSpPr txBox="1"/>
          <p:nvPr/>
        </p:nvSpPr>
        <p:spPr>
          <a:xfrm>
            <a:off x="5637744" y="5512022"/>
            <a:ext cx="63312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Vaccination and testing keep schools open.  </a:t>
            </a:r>
            <a:r>
              <a:rPr lang="en-US" sz="1800" u="sng">
                <a:solidFill>
                  <a:schemeClr val="dk1"/>
                </a:solidFill>
                <a:latin typeface="Calibri"/>
                <a:ea typeface="Calibri"/>
                <a:cs typeface="Calibri"/>
                <a:sym typeface="Calibri"/>
                <a:hlinkClick r:id="rId5">
                  <a:extLst>
                    <a:ext uri="{A12FA001-AC4F-418D-AE19-62706E023703}">
                      <ahyp:hlinkClr val="tx"/>
                    </a:ext>
                  </a:extLst>
                </a:hlinkClick>
              </a:rPr>
              <a:t>Filipinos, Pacific Islanders, and Native Hawaiians</a:t>
            </a:r>
            <a:r>
              <a:rPr lang="en-US" sz="1800">
                <a:solidFill>
                  <a:schemeClr val="dk1"/>
                </a:solidFill>
                <a:latin typeface="Calibri"/>
                <a:ea typeface="Calibri"/>
                <a:cs typeface="Calibri"/>
                <a:sym typeface="Calibri"/>
              </a:rPr>
              <a:t> are most vulnerable to COVID-19 and </a:t>
            </a:r>
            <a:r>
              <a:rPr lang="en-US" sz="1800" u="sng">
                <a:solidFill>
                  <a:schemeClr val="dk1"/>
                </a:solidFill>
                <a:latin typeface="Calibri"/>
                <a:ea typeface="Calibri"/>
                <a:cs typeface="Calibri"/>
                <a:sym typeface="Calibri"/>
                <a:hlinkClick r:id="rId6">
                  <a:extLst>
                    <a:ext uri="{A12FA001-AC4F-418D-AE19-62706E023703}">
                      <ahyp:hlinkClr val="tx"/>
                    </a:ext>
                  </a:extLst>
                </a:hlinkClick>
              </a:rPr>
              <a:t>suffer the most from school closures</a:t>
            </a:r>
            <a:r>
              <a:rPr lang="en-US" sz="1800">
                <a:solidFill>
                  <a:schemeClr val="dk1"/>
                </a:solidFill>
                <a:latin typeface="Calibri"/>
                <a:ea typeface="Calibri"/>
                <a:cs typeface="Calibri"/>
                <a:sym typeface="Calibri"/>
              </a:rPr>
              <a:t>.  Delta variant leads to worse health and educational inequities.</a:t>
            </a:r>
            <a:endParaRPr/>
          </a:p>
        </p:txBody>
      </p:sp>
      <p:pic>
        <p:nvPicPr>
          <p:cNvPr id="313" name="Google Shape;313;p40" title="SARS-CoV-2-AbAttachment-final.mp4">
            <a:hlinkClick r:id="rId7"/>
          </p:cNvPr>
          <p:cNvPicPr preferRelativeResize="0"/>
          <p:nvPr/>
        </p:nvPicPr>
        <p:blipFill>
          <a:blip r:embed="rId8">
            <a:alphaModFix/>
          </a:blip>
          <a:stretch>
            <a:fillRect/>
          </a:stretch>
        </p:blipFill>
        <p:spPr>
          <a:xfrm>
            <a:off x="231000" y="1948706"/>
            <a:ext cx="4530312" cy="33977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1"/>
          <p:cNvSpPr txBox="1"/>
          <p:nvPr>
            <p:ph type="title"/>
          </p:nvPr>
        </p:nvSpPr>
        <p:spPr>
          <a:xfrm>
            <a:off x="141550" y="223368"/>
            <a:ext cx="6328500" cy="834600"/>
          </a:xfrm>
          <a:prstGeom prst="rect">
            <a:avLst/>
          </a:prstGeom>
          <a:solidFill>
            <a:srgbClr val="D8E2F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b="1" lang="en-US" sz="2000">
                <a:latin typeface="Calibri"/>
                <a:ea typeface="Calibri"/>
                <a:cs typeface="Calibri"/>
                <a:sym typeface="Calibri"/>
              </a:rPr>
              <a:t>Three vaccines are approved for use in Hawaiʻi</a:t>
            </a:r>
            <a:br>
              <a:rPr b="1" lang="en-US" sz="2000">
                <a:latin typeface="Calibri"/>
                <a:ea typeface="Calibri"/>
                <a:cs typeface="Calibri"/>
                <a:sym typeface="Calibri"/>
              </a:rPr>
            </a:br>
            <a:r>
              <a:rPr lang="en-US" sz="2000">
                <a:latin typeface="Calibri"/>
                <a:ea typeface="Calibri"/>
                <a:cs typeface="Calibri"/>
                <a:sym typeface="Calibri"/>
              </a:rPr>
              <a:t>Fully vaccinated individuals may get re-infected, but symptoms are  generally mild. </a:t>
            </a:r>
            <a:endParaRPr b="1" sz="2000">
              <a:latin typeface="Calibri"/>
              <a:ea typeface="Calibri"/>
              <a:cs typeface="Calibri"/>
              <a:sym typeface="Calibri"/>
            </a:endParaRPr>
          </a:p>
        </p:txBody>
      </p:sp>
      <p:sp>
        <p:nvSpPr>
          <p:cNvPr id="320" name="Google Shape;320;p41"/>
          <p:cNvSpPr txBox="1"/>
          <p:nvPr>
            <p:ph idx="1" type="body"/>
          </p:nvPr>
        </p:nvSpPr>
        <p:spPr>
          <a:xfrm>
            <a:off x="162277" y="1253700"/>
            <a:ext cx="6307800" cy="5604300"/>
          </a:xfrm>
          <a:prstGeom prst="rect">
            <a:avLst/>
          </a:prstGeom>
          <a:noFill/>
          <a:ln>
            <a:noFill/>
          </a:ln>
        </p:spPr>
        <p:txBody>
          <a:bodyPr anchorCtr="0" anchor="t" bIns="0" lIns="0" spcFirstLastPara="1" rIns="0" wrap="square" tIns="0">
            <a:noAutofit/>
          </a:bodyPr>
          <a:lstStyle/>
          <a:p>
            <a:pPr indent="-342900" lvl="0" marL="342900" rtl="0" algn="l">
              <a:lnSpc>
                <a:spcPct val="90000"/>
              </a:lnSpc>
              <a:spcBef>
                <a:spcPts val="0"/>
              </a:spcBef>
              <a:spcAft>
                <a:spcPts val="0"/>
              </a:spcAft>
              <a:buClr>
                <a:schemeClr val="dk1"/>
              </a:buClr>
              <a:buSzPts val="1800"/>
              <a:buFont typeface="Calibri"/>
              <a:buAutoNum type="arabicPeriod"/>
            </a:pPr>
            <a:r>
              <a:rPr b="1" lang="en-US" sz="1800"/>
              <a:t>Moderna</a:t>
            </a:r>
            <a:r>
              <a:rPr lang="en-US" sz="1800"/>
              <a:t> $430 million, uses nanoparticles to deliver mRNA that encodes pieces of SARS-CoV-2 proteins. Your body uses this mRNA to produce subunits of viral proteins that trigger antibodies against it. Two shots, needs to be kept in special freezers at very low temperatures.  Approval expected soon.</a:t>
            </a:r>
            <a:endParaRPr/>
          </a:p>
          <a:p>
            <a:pPr indent="-342900" lvl="0" marL="342900" rtl="0" algn="l">
              <a:lnSpc>
                <a:spcPct val="90000"/>
              </a:lnSpc>
              <a:spcBef>
                <a:spcPts val="1000"/>
              </a:spcBef>
              <a:spcAft>
                <a:spcPts val="0"/>
              </a:spcAft>
              <a:buClr>
                <a:schemeClr val="dk1"/>
              </a:buClr>
              <a:buSzPts val="1800"/>
              <a:buFont typeface="Calibri"/>
              <a:buAutoNum type="arabicPeriod"/>
            </a:pPr>
            <a:r>
              <a:rPr b="1" lang="en-US" sz="1800"/>
              <a:t>Pfizer-BioNTech Approved by FDA Aug. 23, 2021,</a:t>
            </a:r>
            <a:r>
              <a:rPr lang="en-US" sz="1800"/>
              <a:t> like Moderna uses nanoparticles to deliver mRNA. Two shots, needs to be kept in special freezers at very low temperatures. </a:t>
            </a:r>
            <a:endParaRPr/>
          </a:p>
          <a:p>
            <a:pPr indent="-342900" lvl="0" marL="342900" rtl="0" algn="l">
              <a:lnSpc>
                <a:spcPct val="90000"/>
              </a:lnSpc>
              <a:spcBef>
                <a:spcPts val="1000"/>
              </a:spcBef>
              <a:spcAft>
                <a:spcPts val="0"/>
              </a:spcAft>
              <a:buClr>
                <a:schemeClr val="dk1"/>
              </a:buClr>
              <a:buSzPts val="1800"/>
              <a:buFont typeface="Calibri"/>
              <a:buAutoNum type="arabicPeriod"/>
            </a:pPr>
            <a:r>
              <a:rPr b="1" lang="en-US" sz="1800"/>
              <a:t>Johnson &amp; Johnson </a:t>
            </a:r>
            <a:r>
              <a:rPr lang="en-US" sz="1800"/>
              <a:t>$456 million, uses an attenuated, weakened adenovirus carrying a gene that codes for a SARS-CoV-2 surface protein, leading to developing antibodies.  One shot, vaccine can be kept at regular freezer temperatures.</a:t>
            </a:r>
            <a:endParaRPr/>
          </a:p>
          <a:p>
            <a:pPr indent="0" lvl="0" marL="0" rtl="0" algn="l">
              <a:lnSpc>
                <a:spcPct val="90000"/>
              </a:lnSpc>
              <a:spcBef>
                <a:spcPts val="1000"/>
              </a:spcBef>
              <a:spcAft>
                <a:spcPts val="0"/>
              </a:spcAft>
              <a:buClr>
                <a:srgbClr val="FF0000"/>
              </a:buClr>
              <a:buSzPts val="1800"/>
              <a:buNone/>
            </a:pPr>
            <a:r>
              <a:rPr b="1" lang="en-US" sz="1800">
                <a:solidFill>
                  <a:srgbClr val="FF0000"/>
                </a:solidFill>
              </a:rPr>
              <a:t>Problem</a:t>
            </a:r>
            <a:r>
              <a:rPr b="1" lang="en-US" sz="1800" u="sng">
                <a:solidFill>
                  <a:schemeClr val="hlink"/>
                </a:solidFill>
                <a:hlinkClick r:id="rId3"/>
              </a:rPr>
              <a:t>: </a:t>
            </a:r>
            <a:r>
              <a:rPr lang="en-US" sz="1800" u="sng">
                <a:solidFill>
                  <a:schemeClr val="hlink"/>
                </a:solidFill>
                <a:hlinkClick r:id="rId4"/>
              </a:rPr>
              <a:t>Delta variant is much more infectious</a:t>
            </a:r>
            <a:r>
              <a:rPr lang="en-US" sz="1800"/>
              <a:t>. Breakthrough cases occur, but vaccines protect against severe illness.   Vaccinating </a:t>
            </a:r>
            <a:r>
              <a:rPr b="1" lang="en-US" sz="1800"/>
              <a:t>all eligible people</a:t>
            </a:r>
            <a:r>
              <a:rPr lang="en-US" sz="1800"/>
              <a:t>, wearing masks, avoiding large gatherings, social distancing, and ventilating will keep ourselves, our ‘ohana and communities safer. </a:t>
            </a:r>
            <a:endParaRPr sz="1200"/>
          </a:p>
        </p:txBody>
      </p:sp>
      <p:pic>
        <p:nvPicPr>
          <p:cNvPr id="321" name="Google Shape;321;p41"/>
          <p:cNvPicPr preferRelativeResize="0"/>
          <p:nvPr/>
        </p:nvPicPr>
        <p:blipFill rotWithShape="1">
          <a:blip r:embed="rId5">
            <a:alphaModFix/>
          </a:blip>
          <a:srcRect b="0" l="6825" r="6452" t="0"/>
          <a:stretch/>
        </p:blipFill>
        <p:spPr>
          <a:xfrm>
            <a:off x="6696395" y="324049"/>
            <a:ext cx="5449847" cy="4215161"/>
          </a:xfrm>
          <a:prstGeom prst="rect">
            <a:avLst/>
          </a:prstGeom>
          <a:noFill/>
          <a:ln>
            <a:noFill/>
          </a:ln>
        </p:spPr>
      </p:pic>
      <p:sp>
        <p:nvSpPr>
          <p:cNvPr id="322" name="Google Shape;322;p41"/>
          <p:cNvSpPr/>
          <p:nvPr/>
        </p:nvSpPr>
        <p:spPr>
          <a:xfrm>
            <a:off x="141550" y="5835315"/>
            <a:ext cx="6328500" cy="1292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US" sz="1600">
                <a:solidFill>
                  <a:schemeClr val="dk1"/>
                </a:solidFill>
                <a:latin typeface="Calibri"/>
                <a:ea typeface="Calibri"/>
                <a:cs typeface="Calibri"/>
                <a:sym typeface="Calibri"/>
              </a:rPr>
              <a:t>Cohen, Elizabeth, and Dana Vigue. </a:t>
            </a:r>
            <a:r>
              <a:rPr lang="en-US" sz="1600" u="sng">
                <a:solidFill>
                  <a:schemeClr val="dk1"/>
                </a:solidFill>
                <a:latin typeface="Calibri"/>
                <a:ea typeface="Calibri"/>
                <a:cs typeface="Calibri"/>
                <a:sym typeface="Calibri"/>
                <a:hlinkClick r:id="rId6">
                  <a:extLst>
                    <a:ext uri="{A12FA001-AC4F-418D-AE19-62706E023703}">
                      <ahyp:hlinkClr val="tx"/>
                    </a:ext>
                  </a:extLst>
                </a:hlinkClick>
              </a:rPr>
              <a:t>“US Taxpayers Are Funding Six Covid Vaccines. Here's How They Work</a:t>
            </a:r>
            <a:r>
              <a:rPr lang="en-US" sz="1600">
                <a:solidFill>
                  <a:schemeClr val="dk1"/>
                </a:solidFill>
                <a:latin typeface="Calibri"/>
                <a:ea typeface="Calibri"/>
                <a:cs typeface="Calibri"/>
                <a:sym typeface="Calibri"/>
              </a:rPr>
              <a:t>.” </a:t>
            </a:r>
            <a:r>
              <a:rPr i="1" lang="en-US" sz="1600">
                <a:solidFill>
                  <a:schemeClr val="dk1"/>
                </a:solidFill>
                <a:latin typeface="Calibri"/>
                <a:ea typeface="Calibri"/>
                <a:cs typeface="Calibri"/>
                <a:sym typeface="Calibri"/>
              </a:rPr>
              <a:t>CNN</a:t>
            </a:r>
            <a:r>
              <a:rPr lang="en-US" sz="1600">
                <a:solidFill>
                  <a:schemeClr val="dk1"/>
                </a:solidFill>
                <a:latin typeface="Calibri"/>
                <a:ea typeface="Calibri"/>
                <a:cs typeface="Calibri"/>
                <a:sym typeface="Calibri"/>
              </a:rPr>
              <a:t>, Cable News Network, 22 June 2020.</a:t>
            </a:r>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323" name="Google Shape;323;p41"/>
          <p:cNvSpPr/>
          <p:nvPr/>
        </p:nvSpPr>
        <p:spPr>
          <a:xfrm>
            <a:off x="6742152" y="4856205"/>
            <a:ext cx="5356800" cy="1844400"/>
          </a:xfrm>
          <a:prstGeom prst="roundRect">
            <a:avLst>
              <a:gd fmla="val 16667"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Research (above) continues on new vaccines and on current vaccines’ effectiveness against new variants.  Approval of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Pfizer and Moderna mRNA vaccines will allow vaccinations to be mandated</a:t>
            </a:r>
            <a:r>
              <a:rPr lang="en-US" sz="1800">
                <a:solidFill>
                  <a:schemeClr val="dk1"/>
                </a:solidFill>
                <a:latin typeface="Calibri"/>
                <a:ea typeface="Calibri"/>
                <a:cs typeface="Calibri"/>
                <a:sym typeface="Calibri"/>
              </a:rPr>
              <a:t>.  Booster shots for vulnerable individuals are likely by fall 2021.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2"/>
          <p:cNvSpPr txBox="1"/>
          <p:nvPr>
            <p:ph type="title"/>
          </p:nvPr>
        </p:nvSpPr>
        <p:spPr>
          <a:xfrm>
            <a:off x="637674" y="28074"/>
            <a:ext cx="10487400" cy="649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sz="3600"/>
              <a:t>What groups are getting vaccinated by age, ethnicity, place?</a:t>
            </a:r>
            <a:endParaRPr/>
          </a:p>
        </p:txBody>
      </p:sp>
      <p:pic>
        <p:nvPicPr>
          <p:cNvPr id="329" name="Google Shape;329;p42"/>
          <p:cNvPicPr preferRelativeResize="0"/>
          <p:nvPr/>
        </p:nvPicPr>
        <p:blipFill rotWithShape="1">
          <a:blip r:embed="rId3">
            <a:alphaModFix/>
          </a:blip>
          <a:srcRect b="0" l="0" r="0" t="0"/>
          <a:stretch/>
        </p:blipFill>
        <p:spPr>
          <a:xfrm>
            <a:off x="508650" y="590548"/>
            <a:ext cx="4622799" cy="3123754"/>
          </a:xfrm>
          <a:prstGeom prst="rect">
            <a:avLst/>
          </a:prstGeom>
          <a:noFill/>
          <a:ln>
            <a:noFill/>
          </a:ln>
        </p:spPr>
      </p:pic>
      <p:pic>
        <p:nvPicPr>
          <p:cNvPr descr="Map&#10;&#10;Description automatically generated" id="330" name="Google Shape;330;p42"/>
          <p:cNvPicPr preferRelativeResize="0"/>
          <p:nvPr/>
        </p:nvPicPr>
        <p:blipFill rotWithShape="1">
          <a:blip r:embed="rId4">
            <a:alphaModFix/>
          </a:blip>
          <a:srcRect b="0" l="0" r="0" t="0"/>
          <a:stretch/>
        </p:blipFill>
        <p:spPr>
          <a:xfrm>
            <a:off x="7265651" y="3866702"/>
            <a:ext cx="3416123" cy="2993597"/>
          </a:xfrm>
          <a:prstGeom prst="rect">
            <a:avLst/>
          </a:prstGeom>
          <a:noFill/>
          <a:ln>
            <a:noFill/>
          </a:ln>
        </p:spPr>
      </p:pic>
      <p:pic>
        <p:nvPicPr>
          <p:cNvPr descr="Map&#10;&#10;Description automatically generated" id="331" name="Google Shape;331;p42"/>
          <p:cNvPicPr preferRelativeResize="0"/>
          <p:nvPr/>
        </p:nvPicPr>
        <p:blipFill rotWithShape="1">
          <a:blip r:embed="rId4">
            <a:alphaModFix/>
          </a:blip>
          <a:srcRect b="0" l="0" r="0" t="0"/>
          <a:stretch/>
        </p:blipFill>
        <p:spPr>
          <a:xfrm>
            <a:off x="6469137" y="3864403"/>
            <a:ext cx="4066675" cy="2993597"/>
          </a:xfrm>
          <a:prstGeom prst="rect">
            <a:avLst/>
          </a:prstGeom>
          <a:noFill/>
          <a:ln>
            <a:noFill/>
          </a:ln>
        </p:spPr>
      </p:pic>
      <p:pic>
        <p:nvPicPr>
          <p:cNvPr descr="A picture containing map&#10;&#10;Description automatically generated" id="332" name="Google Shape;332;p42"/>
          <p:cNvPicPr preferRelativeResize="0"/>
          <p:nvPr/>
        </p:nvPicPr>
        <p:blipFill rotWithShape="1">
          <a:blip r:embed="rId5">
            <a:alphaModFix/>
          </a:blip>
          <a:srcRect b="0" l="0" r="0" t="0"/>
          <a:stretch/>
        </p:blipFill>
        <p:spPr>
          <a:xfrm>
            <a:off x="1356320" y="3714297"/>
            <a:ext cx="4377070" cy="3000823"/>
          </a:xfrm>
          <a:prstGeom prst="rect">
            <a:avLst/>
          </a:prstGeom>
          <a:noFill/>
          <a:ln>
            <a:noFill/>
          </a:ln>
        </p:spPr>
      </p:pic>
      <p:pic>
        <p:nvPicPr>
          <p:cNvPr descr="A picture containing timeline&#10;&#10;Description automatically generated" id="333" name="Google Shape;333;p42"/>
          <p:cNvPicPr preferRelativeResize="0"/>
          <p:nvPr/>
        </p:nvPicPr>
        <p:blipFill rotWithShape="1">
          <a:blip r:embed="rId6">
            <a:alphaModFix/>
          </a:blip>
          <a:srcRect b="0" l="0" r="0" t="0"/>
          <a:stretch/>
        </p:blipFill>
        <p:spPr>
          <a:xfrm>
            <a:off x="5463217" y="685774"/>
            <a:ext cx="6095686" cy="295232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43"/>
          <p:cNvSpPr txBox="1"/>
          <p:nvPr/>
        </p:nvSpPr>
        <p:spPr>
          <a:xfrm>
            <a:off x="167603" y="213360"/>
            <a:ext cx="3659100" cy="6557100"/>
          </a:xfrm>
          <a:prstGeom prst="rect">
            <a:avLst/>
          </a:prstGeom>
          <a:noFill/>
          <a:ln cap="flat" cmpd="sng" w="381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i="1" sz="800">
              <a:solidFill>
                <a:srgbClr val="0070C0"/>
              </a:solidFill>
              <a:latin typeface="Calibri"/>
              <a:ea typeface="Calibri"/>
              <a:cs typeface="Calibri"/>
              <a:sym typeface="Calibri"/>
            </a:endParaRPr>
          </a:p>
          <a:p>
            <a:pPr indent="0" lvl="0" marL="0" marR="0" rtl="0" algn="l">
              <a:spcBef>
                <a:spcPts val="0"/>
              </a:spcBef>
              <a:spcAft>
                <a:spcPts val="0"/>
              </a:spcAft>
              <a:buNone/>
            </a:pPr>
            <a:r>
              <a:rPr b="1" lang="en-US" sz="1800">
                <a:solidFill>
                  <a:srgbClr val="0070C0"/>
                </a:solidFill>
                <a:latin typeface="Calibri"/>
                <a:ea typeface="Calibri"/>
                <a:cs typeface="Calibri"/>
                <a:sym typeface="Calibri"/>
              </a:rPr>
              <a:t>Q. </a:t>
            </a:r>
            <a:r>
              <a:rPr b="1" i="1" lang="en-US" sz="1800">
                <a:solidFill>
                  <a:srgbClr val="0070C0"/>
                </a:solidFill>
                <a:latin typeface="Calibri"/>
                <a:ea typeface="Calibri"/>
                <a:cs typeface="Calibri"/>
                <a:sym typeface="Calibri"/>
              </a:rPr>
              <a:t>Will my vaccination protect me against the new variants?</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SARS-CoV-2 keeps mutating.  Vaccines already are less effective against variants with mutations in spike proteins targeted by vaccines.</a:t>
            </a:r>
            <a:endParaRPr/>
          </a:p>
          <a:p>
            <a:pPr indent="0" lvl="0" marL="0" marR="0" rtl="0" algn="l">
              <a:spcBef>
                <a:spcPts val="0"/>
              </a:spcBef>
              <a:spcAft>
                <a:spcPts val="0"/>
              </a:spcAft>
              <a:buNone/>
            </a:pPr>
            <a:r>
              <a:rPr b="1" lang="en-US" sz="1800" u="sng">
                <a:solidFill>
                  <a:schemeClr val="dk1"/>
                </a:solidFill>
                <a:latin typeface="Calibri"/>
                <a:ea typeface="Calibri"/>
                <a:cs typeface="Calibri"/>
                <a:sym typeface="Calibri"/>
                <a:hlinkClick r:id="rId3">
                  <a:extLst>
                    <a:ext uri="{A12FA001-AC4F-418D-AE19-62706E023703}">
                      <ahyp:hlinkClr val="tx"/>
                    </a:ext>
                  </a:extLst>
                </a:hlinkClick>
              </a:rPr>
              <a:t>Community spread, NOT travel is the source of most cases.</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0070C0"/>
                </a:solidFill>
                <a:latin typeface="Calibri"/>
                <a:ea typeface="Calibri"/>
                <a:cs typeface="Calibri"/>
                <a:sym typeface="Calibri"/>
              </a:rPr>
              <a:t>Q.  </a:t>
            </a:r>
            <a:r>
              <a:rPr b="1" lang="en-US" sz="1800" u="sng">
                <a:solidFill>
                  <a:srgbClr val="0070C0"/>
                </a:solidFill>
                <a:latin typeface="Calibri"/>
                <a:ea typeface="Calibri"/>
                <a:cs typeface="Calibri"/>
                <a:sym typeface="Calibri"/>
                <a:hlinkClick r:id="rId4">
                  <a:extLst>
                    <a:ext uri="{A12FA001-AC4F-418D-AE19-62706E023703}">
                      <ahyp:hlinkClr val="tx"/>
                    </a:ext>
                  </a:extLst>
                </a:hlinkClick>
              </a:rPr>
              <a:t>Can schools open safely?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If several conditions are met:</a:t>
            </a:r>
            <a:endParaRPr/>
          </a:p>
          <a:p>
            <a:pPr indent="-168275" lvl="0" marL="168275" marR="0" rtl="0" algn="l">
              <a:spcBef>
                <a:spcPts val="0"/>
              </a:spcBef>
              <a:spcAft>
                <a:spcPts val="0"/>
              </a:spcAft>
              <a:buClr>
                <a:schemeClr val="dk1"/>
              </a:buClr>
              <a:buSzPts val="1800"/>
              <a:buFont typeface="Arial"/>
              <a:buChar char="•"/>
            </a:pPr>
            <a:r>
              <a:rPr b="1" lang="en-US" sz="1800">
                <a:solidFill>
                  <a:schemeClr val="dk1"/>
                </a:solidFill>
                <a:latin typeface="Calibri"/>
                <a:ea typeface="Calibri"/>
                <a:cs typeface="Calibri"/>
                <a:sym typeface="Calibri"/>
              </a:rPr>
              <a:t>ALL</a:t>
            </a:r>
            <a:r>
              <a:rPr lang="en-US" sz="1800">
                <a:solidFill>
                  <a:schemeClr val="dk1"/>
                </a:solidFill>
                <a:latin typeface="Calibri"/>
                <a:ea typeface="Calibri"/>
                <a:cs typeface="Calibri"/>
                <a:sym typeface="Calibri"/>
              </a:rPr>
              <a:t> eligible staff, students, families are vaccinated and mitigation measures are followed.</a:t>
            </a:r>
            <a:endParaRPr/>
          </a:p>
          <a:p>
            <a:pPr indent="-120650" lvl="0" marL="120650" marR="0" rtl="0" algn="l">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5">
                  <a:extLst>
                    <a:ext uri="{A12FA001-AC4F-418D-AE19-62706E023703}">
                      <ahyp:hlinkClr val="tx"/>
                    </a:ext>
                  </a:extLst>
                </a:hlinkClick>
              </a:rPr>
              <a:t>Schools can request testing</a:t>
            </a:r>
            <a:r>
              <a:rPr lang="en-US" sz="1800">
                <a:solidFill>
                  <a:schemeClr val="dk1"/>
                </a:solidFill>
                <a:latin typeface="Calibri"/>
                <a:ea typeface="Calibri"/>
                <a:cs typeface="Calibri"/>
                <a:sym typeface="Calibri"/>
              </a:rPr>
              <a:t>.</a:t>
            </a:r>
            <a:endParaRPr/>
          </a:p>
          <a:p>
            <a:pPr indent="-120650" lvl="0" marL="1206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Design outdoor learning activities. </a:t>
            </a:r>
            <a:endParaRPr/>
          </a:p>
          <a:p>
            <a:pPr indent="-120650" lvl="0" marL="120650" marR="0" rtl="0" algn="l">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6">
                  <a:extLst>
                    <a:ext uri="{A12FA001-AC4F-418D-AE19-62706E023703}">
                      <ahyp:hlinkClr val="tx"/>
                    </a:ext>
                  </a:extLst>
                </a:hlinkClick>
              </a:rPr>
              <a:t>Ventilate</a:t>
            </a:r>
            <a:r>
              <a:rPr lang="en-US" sz="1800">
                <a:solidFill>
                  <a:schemeClr val="dk1"/>
                </a:solidFill>
                <a:latin typeface="Calibri"/>
                <a:ea typeface="Calibri"/>
                <a:cs typeface="Calibri"/>
                <a:sym typeface="Calibri"/>
              </a:rPr>
              <a:t> with outdoor air to remove aerosols.</a:t>
            </a:r>
            <a:endParaRPr/>
          </a:p>
          <a:p>
            <a:pPr indent="-120650" lvl="0" marL="1206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Distance learning options are provided vs one size fits all.</a:t>
            </a:r>
            <a:endParaRPr/>
          </a:p>
          <a:p>
            <a:pPr indent="-120650" lvl="0" marL="120650" marR="0" rtl="0" algn="l">
              <a:spcBef>
                <a:spcPts val="0"/>
              </a:spcBef>
              <a:spcAft>
                <a:spcPts val="0"/>
              </a:spcAft>
              <a:buClr>
                <a:schemeClr val="dk1"/>
              </a:buClr>
              <a:buSzPts val="1800"/>
              <a:buFont typeface="Arial"/>
              <a:buChar char="•"/>
            </a:pPr>
            <a:r>
              <a:rPr lang="en-US" sz="1800" u="sng">
                <a:solidFill>
                  <a:schemeClr val="dk1"/>
                </a:solidFill>
                <a:latin typeface="Calibri"/>
                <a:ea typeface="Calibri"/>
                <a:cs typeface="Calibri"/>
                <a:sym typeface="Calibri"/>
                <a:hlinkClick r:id="rId7">
                  <a:extLst>
                    <a:ext uri="{A12FA001-AC4F-418D-AE19-62706E023703}">
                      <ahyp:hlinkClr val="tx"/>
                    </a:ext>
                  </a:extLst>
                </a:hlinkClick>
              </a:rPr>
              <a:t>Staff and students </a:t>
            </a:r>
            <a:r>
              <a:rPr lang="en-US" sz="1800">
                <a:solidFill>
                  <a:schemeClr val="dk1"/>
                </a:solidFill>
                <a:latin typeface="Calibri"/>
                <a:ea typeface="Calibri"/>
                <a:cs typeface="Calibri"/>
                <a:sym typeface="Calibri"/>
              </a:rPr>
              <a:t>make and follow a Covid safety plan (See Module 3). </a:t>
            </a:r>
            <a:endParaRPr/>
          </a:p>
        </p:txBody>
      </p:sp>
      <p:sp>
        <p:nvSpPr>
          <p:cNvPr id="340" name="Google Shape;340;p43"/>
          <p:cNvSpPr txBox="1"/>
          <p:nvPr/>
        </p:nvSpPr>
        <p:spPr>
          <a:xfrm>
            <a:off x="4572000" y="2480153"/>
            <a:ext cx="7626600" cy="1569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We know COVID-19 vaccines work, but not 100%.  </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Please wear a mask in indoor and crowded areas to protenerable people and to stop asymptomatic spread.</a:t>
            </a:r>
            <a:endParaRPr/>
          </a:p>
        </p:txBody>
      </p:sp>
      <p:sp>
        <p:nvSpPr>
          <p:cNvPr id="341" name="Google Shape;341;p43"/>
          <p:cNvSpPr txBox="1"/>
          <p:nvPr/>
        </p:nvSpPr>
        <p:spPr>
          <a:xfrm flipH="1" rot="10800000">
            <a:off x="4874923" y="619336"/>
            <a:ext cx="7008900" cy="523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70C0"/>
                </a:solidFill>
                <a:latin typeface="Calibri"/>
                <a:ea typeface="Calibri"/>
                <a:cs typeface="Calibri"/>
                <a:sym typeface="Calibri"/>
              </a:rPr>
              <a:t>How effective are COVID-19 vaccines?</a:t>
            </a:r>
            <a:endParaRPr/>
          </a:p>
        </p:txBody>
      </p:sp>
      <p:pic>
        <p:nvPicPr>
          <p:cNvPr descr="A screenshot of a phone&#10;&#10;Description automatically generated with low confidence" id="342" name="Google Shape;342;p43"/>
          <p:cNvPicPr preferRelativeResize="0"/>
          <p:nvPr/>
        </p:nvPicPr>
        <p:blipFill rotWithShape="1">
          <a:blip r:embed="rId8">
            <a:alphaModFix/>
          </a:blip>
          <a:srcRect b="3099" l="-410" r="409" t="73369"/>
          <a:stretch/>
        </p:blipFill>
        <p:spPr>
          <a:xfrm>
            <a:off x="4055164" y="0"/>
            <a:ext cx="7922849" cy="6820258"/>
          </a:xfrm>
          <a:prstGeom prst="rect">
            <a:avLst/>
          </a:prstGeom>
          <a:noFill/>
          <a:ln>
            <a:noFill/>
          </a:ln>
        </p:spPr>
      </p:pic>
      <p:pic>
        <p:nvPicPr>
          <p:cNvPr id="343" name="Google Shape;343;p43"/>
          <p:cNvPicPr preferRelativeResize="0"/>
          <p:nvPr/>
        </p:nvPicPr>
        <p:blipFill rotWithShape="1">
          <a:blip r:embed="rId9">
            <a:alphaModFix/>
          </a:blip>
          <a:srcRect b="0" l="0" r="0" t="0"/>
          <a:stretch/>
        </p:blipFill>
        <p:spPr>
          <a:xfrm>
            <a:off x="3945698" y="1883467"/>
            <a:ext cx="929225" cy="1128460"/>
          </a:xfrm>
          <a:prstGeom prst="rect">
            <a:avLst/>
          </a:prstGeom>
          <a:noFill/>
          <a:ln>
            <a:noFill/>
          </a:ln>
        </p:spPr>
      </p:pic>
      <p:sp>
        <p:nvSpPr>
          <p:cNvPr id="344" name="Google Shape;344;p43"/>
          <p:cNvSpPr txBox="1"/>
          <p:nvPr/>
        </p:nvSpPr>
        <p:spPr>
          <a:xfrm>
            <a:off x="4055175" y="340576"/>
            <a:ext cx="8199600" cy="628500"/>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0070C0"/>
                </a:solidFill>
                <a:latin typeface="Calibri"/>
                <a:ea typeface="Calibri"/>
                <a:cs typeface="Calibri"/>
                <a:sym typeface="Calibri"/>
              </a:rPr>
              <a:t>Should I wear a mask and social distance after I’m vaccinated?</a:t>
            </a:r>
            <a:endParaRPr b="1" sz="2400">
              <a:solidFill>
                <a:srgbClr val="0070C0"/>
              </a:solidFill>
              <a:latin typeface="Calibri"/>
              <a:ea typeface="Calibri"/>
              <a:cs typeface="Calibri"/>
              <a:sym typeface="Calibri"/>
            </a:endParaRPr>
          </a:p>
          <a:p>
            <a:pPr indent="0" lvl="0" marL="0" marR="0" rtl="0" algn="l">
              <a:spcBef>
                <a:spcPts val="0"/>
              </a:spcBef>
              <a:spcAft>
                <a:spcPts val="0"/>
              </a:spcAft>
              <a:buNone/>
            </a:pPr>
            <a:r>
              <a:t/>
            </a:r>
            <a:endParaRPr b="1" sz="2400">
              <a:solidFill>
                <a:srgbClr val="0070C0"/>
              </a:solidFill>
              <a:latin typeface="Calibri"/>
              <a:ea typeface="Calibri"/>
              <a:cs typeface="Calibri"/>
              <a:sym typeface="Calibri"/>
            </a:endParaRPr>
          </a:p>
        </p:txBody>
      </p:sp>
      <p:sp>
        <p:nvSpPr>
          <p:cNvPr id="345" name="Google Shape;345;p43"/>
          <p:cNvSpPr txBox="1"/>
          <p:nvPr/>
        </p:nvSpPr>
        <p:spPr>
          <a:xfrm>
            <a:off x="4029964" y="372185"/>
            <a:ext cx="7922700" cy="446400"/>
          </a:xfrm>
          <a:prstGeom prst="rect">
            <a:avLst/>
          </a:prstGeom>
          <a:solidFill>
            <a:schemeClr val="lt1"/>
          </a:solidFill>
          <a:ln cap="flat" cmpd="sng" w="571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300">
                <a:solidFill>
                  <a:srgbClr val="1E4E79"/>
                </a:solidFill>
                <a:latin typeface="Calibri"/>
                <a:ea typeface="Calibri"/>
                <a:cs typeface="Calibri"/>
                <a:sym typeface="Calibri"/>
              </a:rPr>
              <a:t>Should I wear a mask and social distance after I’m vaccinated?</a:t>
            </a:r>
            <a:endParaRPr sz="1700"/>
          </a:p>
        </p:txBody>
      </p:sp>
      <p:sp>
        <p:nvSpPr>
          <p:cNvPr id="346" name="Google Shape;346;p43"/>
          <p:cNvSpPr txBox="1"/>
          <p:nvPr/>
        </p:nvSpPr>
        <p:spPr>
          <a:xfrm>
            <a:off x="6200384" y="4175552"/>
            <a:ext cx="2505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7" name="Google Shape;347;p43"/>
          <p:cNvSpPr txBox="1"/>
          <p:nvPr/>
        </p:nvSpPr>
        <p:spPr>
          <a:xfrm>
            <a:off x="4874923" y="1883468"/>
            <a:ext cx="6874500" cy="12006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Calibri"/>
                <a:ea typeface="Calibri"/>
                <a:cs typeface="Calibri"/>
                <a:sym typeface="Calibri"/>
              </a:rPr>
              <a:t>People who are fully vaccinated can be re-infected. The Delta variant is more contagious.  Most cases are mild or asymptomatic, but a re-infected person can infect others</a:t>
            </a:r>
            <a:r>
              <a:rPr b="1" lang="en-US" sz="1800">
                <a:solidFill>
                  <a:srgbClr val="FF0000"/>
                </a:solidFill>
                <a:latin typeface="Calibri"/>
                <a:ea typeface="Calibri"/>
                <a:cs typeface="Calibri"/>
                <a:sym typeface="Calibri"/>
              </a:rPr>
              <a:t> so more than 70%  of people need to be vaccinated to reach  community, or herd  immunity</a:t>
            </a:r>
            <a:r>
              <a:rPr lang="en-US" sz="1800">
                <a:solidFill>
                  <a:srgbClr val="FF0000"/>
                </a:solidFill>
                <a:latin typeface="Calibri"/>
                <a:ea typeface="Calibri"/>
                <a:cs typeface="Calibri"/>
                <a:sym typeface="Calibri"/>
              </a:rPr>
              <a:t>.</a:t>
            </a:r>
            <a:endParaRPr/>
          </a:p>
        </p:txBody>
      </p:sp>
      <p:sp>
        <p:nvSpPr>
          <p:cNvPr id="348" name="Google Shape;348;p43"/>
          <p:cNvSpPr/>
          <p:nvPr/>
        </p:nvSpPr>
        <p:spPr>
          <a:xfrm>
            <a:off x="5828325" y="3885550"/>
            <a:ext cx="1729200" cy="5232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3"/>
          <p:cNvSpPr txBox="1"/>
          <p:nvPr/>
        </p:nvSpPr>
        <p:spPr>
          <a:xfrm>
            <a:off x="5908286" y="3763758"/>
            <a:ext cx="1740300" cy="628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400">
                <a:solidFill>
                  <a:schemeClr val="dk1"/>
                </a:solidFill>
                <a:latin typeface="Calibri"/>
                <a:ea typeface="Calibri"/>
                <a:cs typeface="Calibri"/>
                <a:sym typeface="Calibri"/>
              </a:rPr>
              <a:t>variants,</a:t>
            </a:r>
            <a:r>
              <a:rPr b="1" lang="en-US" sz="2000">
                <a:solidFill>
                  <a:schemeClr val="dk1"/>
                </a:solidFill>
                <a:latin typeface="Calibri"/>
                <a:ea typeface="Calibri"/>
                <a:cs typeface="Calibri"/>
                <a:sym typeface="Calibri"/>
              </a:rPr>
              <a:t> </a:t>
            </a:r>
            <a:endParaRPr b="1" sz="16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Illustration of herd immunity among vaccinated individuals" id="355" name="Google Shape;355;p44"/>
          <p:cNvPicPr preferRelativeResize="0"/>
          <p:nvPr/>
        </p:nvPicPr>
        <p:blipFill rotWithShape="1">
          <a:blip r:embed="rId3">
            <a:alphaModFix/>
          </a:blip>
          <a:srcRect b="0" l="0" r="0" t="0"/>
          <a:stretch/>
        </p:blipFill>
        <p:spPr>
          <a:xfrm>
            <a:off x="7058223" y="1370146"/>
            <a:ext cx="4356608" cy="4356608"/>
          </a:xfrm>
          <a:prstGeom prst="rect">
            <a:avLst/>
          </a:prstGeom>
          <a:noFill/>
          <a:ln cap="flat" cmpd="sng" w="9525">
            <a:solidFill>
              <a:srgbClr val="000000"/>
            </a:solidFill>
            <a:prstDash val="solid"/>
            <a:round/>
            <a:headEnd len="sm" w="sm" type="none"/>
            <a:tailEnd len="sm" w="sm" type="none"/>
          </a:ln>
        </p:spPr>
      </p:pic>
      <p:sp>
        <p:nvSpPr>
          <p:cNvPr id="356" name="Google Shape;356;p44"/>
          <p:cNvSpPr txBox="1"/>
          <p:nvPr>
            <p:ph type="title"/>
          </p:nvPr>
        </p:nvSpPr>
        <p:spPr>
          <a:xfrm>
            <a:off x="491070" y="182629"/>
            <a:ext cx="4654200" cy="1214400"/>
          </a:xfrm>
          <a:prstGeom prst="rect">
            <a:avLst/>
          </a:pr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Font typeface="Calibri"/>
              <a:buNone/>
            </a:pPr>
            <a:r>
              <a:rPr b="1" lang="en-US" sz="2400">
                <a:latin typeface="Calibri"/>
                <a:ea typeface="Calibri"/>
                <a:cs typeface="Calibri"/>
                <a:sym typeface="Calibri"/>
              </a:rPr>
              <a:t>Herd Immunity:  Via infection and recovery and/or  vaccination</a:t>
            </a:r>
            <a:endParaRPr/>
          </a:p>
        </p:txBody>
      </p:sp>
      <p:sp>
        <p:nvSpPr>
          <p:cNvPr id="357" name="Google Shape;357;p44"/>
          <p:cNvSpPr/>
          <p:nvPr/>
        </p:nvSpPr>
        <p:spPr>
          <a:xfrm>
            <a:off x="6281500" y="458613"/>
            <a:ext cx="5681400" cy="809400"/>
          </a:xfrm>
          <a:prstGeom prst="roundRect">
            <a:avLst>
              <a:gd fmla="val 16667" name="adj"/>
            </a:avLst>
          </a:prstGeom>
          <a:solidFill>
            <a:srgbClr val="D8E2F3"/>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~70-90% of a population needs immunity to achieve herd immunity, depending on contagiousness of the virus</a:t>
            </a:r>
            <a:endParaRPr baseline="30000" sz="1800">
              <a:solidFill>
                <a:schemeClr val="dk1"/>
              </a:solidFill>
              <a:latin typeface="Calibri"/>
              <a:ea typeface="Calibri"/>
              <a:cs typeface="Calibri"/>
              <a:sym typeface="Calibri"/>
            </a:endParaRPr>
          </a:p>
        </p:txBody>
      </p:sp>
      <p:sp>
        <p:nvSpPr>
          <p:cNvPr id="358" name="Google Shape;358;p44"/>
          <p:cNvSpPr txBox="1"/>
          <p:nvPr/>
        </p:nvSpPr>
        <p:spPr>
          <a:xfrm>
            <a:off x="6045346" y="15619"/>
            <a:ext cx="6146700" cy="415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100" u="sng">
                <a:solidFill>
                  <a:srgbClr val="2F5496"/>
                </a:solidFill>
                <a:latin typeface="Calibri"/>
                <a:ea typeface="Calibri"/>
                <a:cs typeface="Calibri"/>
                <a:sym typeface="Calibri"/>
              </a:rPr>
              <a:t>Herd immunity and the COVID-19 pandemic</a:t>
            </a:r>
            <a:endParaRPr/>
          </a:p>
        </p:txBody>
      </p:sp>
      <p:pic>
        <p:nvPicPr>
          <p:cNvPr id="359" name="Google Shape;359;p44"/>
          <p:cNvPicPr preferRelativeResize="0"/>
          <p:nvPr/>
        </p:nvPicPr>
        <p:blipFill rotWithShape="1">
          <a:blip r:embed="rId4">
            <a:alphaModFix/>
          </a:blip>
          <a:srcRect b="0" l="0" r="0" t="0"/>
          <a:stretch/>
        </p:blipFill>
        <p:spPr>
          <a:xfrm>
            <a:off x="129923" y="3937078"/>
            <a:ext cx="5681427" cy="2786235"/>
          </a:xfrm>
          <a:prstGeom prst="rect">
            <a:avLst/>
          </a:prstGeom>
          <a:noFill/>
          <a:ln>
            <a:noFill/>
          </a:ln>
        </p:spPr>
      </p:pic>
      <p:pic>
        <p:nvPicPr>
          <p:cNvPr descr="A close up of a sign&#10;&#10;Description automatically generated" id="360" name="Google Shape;360;p44"/>
          <p:cNvPicPr preferRelativeResize="0"/>
          <p:nvPr/>
        </p:nvPicPr>
        <p:blipFill rotWithShape="1">
          <a:blip r:embed="rId5">
            <a:alphaModFix/>
          </a:blip>
          <a:srcRect b="0" l="2865" r="0" t="0"/>
          <a:stretch/>
        </p:blipFill>
        <p:spPr>
          <a:xfrm>
            <a:off x="-2450" y="1473650"/>
            <a:ext cx="2969125" cy="2415800"/>
          </a:xfrm>
          <a:prstGeom prst="rect">
            <a:avLst/>
          </a:prstGeom>
          <a:noFill/>
          <a:ln>
            <a:noFill/>
          </a:ln>
        </p:spPr>
      </p:pic>
      <p:pic>
        <p:nvPicPr>
          <p:cNvPr id="361" name="Google Shape;361;p44"/>
          <p:cNvPicPr preferRelativeResize="0"/>
          <p:nvPr/>
        </p:nvPicPr>
        <p:blipFill rotWithShape="1">
          <a:blip r:embed="rId6">
            <a:alphaModFix/>
          </a:blip>
          <a:srcRect b="0" l="0" r="0" t="0"/>
          <a:stretch/>
        </p:blipFill>
        <p:spPr>
          <a:xfrm>
            <a:off x="2393799" y="1437946"/>
            <a:ext cx="4287287" cy="2425379"/>
          </a:xfrm>
          <a:prstGeom prst="rect">
            <a:avLst/>
          </a:prstGeom>
          <a:noFill/>
          <a:ln>
            <a:noFill/>
          </a:ln>
        </p:spPr>
      </p:pic>
      <p:sp>
        <p:nvSpPr>
          <p:cNvPr id="362" name="Google Shape;362;p44"/>
          <p:cNvSpPr/>
          <p:nvPr/>
        </p:nvSpPr>
        <p:spPr>
          <a:xfrm>
            <a:off x="6096000" y="5664018"/>
            <a:ext cx="5866800" cy="1154100"/>
          </a:xfrm>
          <a:prstGeom prst="rect">
            <a:avLst/>
          </a:prstGeom>
          <a:noFill/>
          <a:ln>
            <a:noFill/>
          </a:ln>
        </p:spPr>
        <p:txBody>
          <a:bodyPr anchorCtr="0" anchor="b" bIns="0" lIns="0" spcFirstLastPara="1" rIns="0" wrap="square" tIns="45700">
            <a:noAutofit/>
          </a:bodyPr>
          <a:lstStyle/>
          <a:p>
            <a:pPr indent="0" lvl="0" marL="0" marR="0" rtl="0" algn="just">
              <a:spcBef>
                <a:spcPts val="0"/>
              </a:spcBef>
              <a:spcAft>
                <a:spcPts val="0"/>
              </a:spcAft>
              <a:buNone/>
            </a:pPr>
            <a:r>
              <a:t/>
            </a:r>
            <a:endParaRPr sz="900">
              <a:solidFill>
                <a:schemeClr val="dk1"/>
              </a:solidFill>
              <a:latin typeface="Calibri"/>
              <a:ea typeface="Calibri"/>
              <a:cs typeface="Calibri"/>
              <a:sym typeface="Calibri"/>
            </a:endParaRPr>
          </a:p>
          <a:p>
            <a:pPr indent="0" lvl="0" marL="0" marR="0" rtl="0" algn="just">
              <a:spcBef>
                <a:spcPts val="0"/>
              </a:spcBef>
              <a:spcAft>
                <a:spcPts val="0"/>
              </a:spcAft>
              <a:buNone/>
            </a:pPr>
            <a:r>
              <a:rPr lang="en-US" sz="900">
                <a:solidFill>
                  <a:schemeClr val="dk1"/>
                </a:solidFill>
                <a:latin typeface="Calibri"/>
                <a:ea typeface="Calibri"/>
                <a:cs typeface="Calibri"/>
                <a:sym typeface="Calibri"/>
              </a:rPr>
              <a:t>D'Souza, Gypsyamber, and David Dowdy. “What Is Herd Immunity and How Can We Achieve It With COVID-19?” </a:t>
            </a:r>
            <a:r>
              <a:rPr i="1" lang="en-US" sz="900">
                <a:solidFill>
                  <a:schemeClr val="dk1"/>
                </a:solidFill>
                <a:latin typeface="Calibri"/>
                <a:ea typeface="Calibri"/>
                <a:cs typeface="Calibri"/>
                <a:sym typeface="Calibri"/>
              </a:rPr>
              <a:t>Johns </a:t>
            </a:r>
            <a:endParaRPr/>
          </a:p>
          <a:p>
            <a:pPr indent="0" lvl="0" marL="0" marR="0" rtl="0" algn="just">
              <a:spcBef>
                <a:spcPts val="0"/>
              </a:spcBef>
              <a:spcAft>
                <a:spcPts val="0"/>
              </a:spcAft>
              <a:buNone/>
            </a:pPr>
            <a:r>
              <a:rPr i="1" lang="en-US" sz="900">
                <a:solidFill>
                  <a:schemeClr val="dk1"/>
                </a:solidFill>
                <a:latin typeface="Calibri"/>
                <a:ea typeface="Calibri"/>
                <a:cs typeface="Calibri"/>
                <a:sym typeface="Calibri"/>
              </a:rPr>
              <a:t>     Hopkins Bloomberg School of Public Health</a:t>
            </a:r>
            <a:r>
              <a:rPr lang="en-US" sz="900">
                <a:solidFill>
                  <a:schemeClr val="dk1"/>
                </a:solidFill>
                <a:latin typeface="Calibri"/>
                <a:ea typeface="Calibri"/>
                <a:cs typeface="Calibri"/>
                <a:sym typeface="Calibri"/>
              </a:rPr>
              <a:t>, Johns Hopkins Bloomberg School of Public Health, 10 Apr. 2020, www.jhsph.edu/covid-19/articles/achieving-herd-immunity-with-covid19.html.</a:t>
            </a:r>
            <a:endParaRPr/>
          </a:p>
          <a:p>
            <a:pPr indent="0" lvl="0" marL="0" marR="0" rtl="0" algn="just">
              <a:spcBef>
                <a:spcPts val="0"/>
              </a:spcBef>
              <a:spcAft>
                <a:spcPts val="0"/>
              </a:spcAft>
              <a:buNone/>
            </a:pPr>
            <a:r>
              <a:rPr lang="en-US" sz="900">
                <a:solidFill>
                  <a:schemeClr val="dk1"/>
                </a:solidFill>
                <a:latin typeface="Calibri"/>
                <a:ea typeface="Calibri"/>
                <a:cs typeface="Calibri"/>
                <a:sym typeface="Calibri"/>
              </a:rPr>
              <a:t>“Herd Immunity: What Is It and Why Does It Matter?” </a:t>
            </a:r>
            <a:r>
              <a:rPr i="1" lang="en-US" sz="900">
                <a:solidFill>
                  <a:schemeClr val="dk1"/>
                </a:solidFill>
                <a:latin typeface="Calibri"/>
                <a:ea typeface="Calibri"/>
                <a:cs typeface="Calibri"/>
                <a:sym typeface="Calibri"/>
              </a:rPr>
              <a:t>Conway Homer, P.C.</a:t>
            </a:r>
            <a:r>
              <a:rPr lang="en-US" sz="900">
                <a:solidFill>
                  <a:schemeClr val="dk1"/>
                </a:solidFill>
                <a:latin typeface="Calibri"/>
                <a:ea typeface="Calibri"/>
                <a:cs typeface="Calibri"/>
                <a:sym typeface="Calibri"/>
              </a:rPr>
              <a:t>, Conway Homer, P.C., 22 Nov. 2017, </a:t>
            </a:r>
            <a:endParaRPr/>
          </a:p>
          <a:p>
            <a:pPr indent="0" lvl="0" marL="0" marR="0" rtl="0" algn="just">
              <a:spcBef>
                <a:spcPts val="0"/>
              </a:spcBef>
              <a:spcAft>
                <a:spcPts val="0"/>
              </a:spcAft>
              <a:buNone/>
            </a:pPr>
            <a:r>
              <a:rPr lang="en-US" sz="900">
                <a:solidFill>
                  <a:schemeClr val="dk1"/>
                </a:solidFill>
                <a:latin typeface="Calibri"/>
                <a:ea typeface="Calibri"/>
                <a:cs typeface="Calibri"/>
                <a:sym typeface="Calibri"/>
              </a:rPr>
              <a:t>     ccandh.com/herd-immunity-what-is-it-and-why-does-it-matter/.</a:t>
            </a:r>
            <a:endParaRPr baseline="30000" sz="900">
              <a:solidFill>
                <a:schemeClr val="dk1"/>
              </a:solidFill>
              <a:latin typeface="Calibri"/>
              <a:ea typeface="Calibri"/>
              <a:cs typeface="Calibri"/>
              <a:sym typeface="Calibri"/>
            </a:endParaRPr>
          </a:p>
          <a:p>
            <a:pPr indent="0" lvl="0" marL="0" marR="0" rtl="0" algn="just">
              <a:spcBef>
                <a:spcPts val="0"/>
              </a:spcBef>
              <a:spcAft>
                <a:spcPts val="0"/>
              </a:spcAft>
              <a:buNone/>
            </a:pPr>
            <a:r>
              <a:rPr lang="en-US" sz="900">
                <a:solidFill>
                  <a:schemeClr val="dk1"/>
                </a:solidFill>
                <a:latin typeface="Calibri"/>
                <a:ea typeface="Calibri"/>
                <a:cs typeface="Calibri"/>
                <a:sym typeface="Calibri"/>
              </a:rPr>
              <a:t>Labels, No. “Five Facts about Herd Immunity.” </a:t>
            </a:r>
            <a:r>
              <a:rPr i="1" lang="en-US" sz="900">
                <a:solidFill>
                  <a:schemeClr val="dk1"/>
                </a:solidFill>
                <a:latin typeface="Calibri"/>
                <a:ea typeface="Calibri"/>
                <a:cs typeface="Calibri"/>
                <a:sym typeface="Calibri"/>
              </a:rPr>
              <a:t>RealClearPolicy</a:t>
            </a:r>
            <a:r>
              <a:rPr lang="en-US" sz="900">
                <a:solidFill>
                  <a:schemeClr val="dk1"/>
                </a:solidFill>
                <a:latin typeface="Calibri"/>
                <a:ea typeface="Calibri"/>
                <a:cs typeface="Calibri"/>
                <a:sym typeface="Calibri"/>
              </a:rPr>
              <a:t>, RealClear, 21 Apr. 2020, </a:t>
            </a:r>
            <a:endParaRPr/>
          </a:p>
          <a:p>
            <a:pPr indent="0" lvl="0" marL="0" marR="0" rtl="0" algn="just">
              <a:spcBef>
                <a:spcPts val="0"/>
              </a:spcBef>
              <a:spcAft>
                <a:spcPts val="0"/>
              </a:spcAft>
              <a:buNone/>
            </a:pPr>
            <a:r>
              <a:rPr lang="en-US" sz="900">
                <a:solidFill>
                  <a:schemeClr val="dk1"/>
                </a:solidFill>
                <a:latin typeface="Calibri"/>
                <a:ea typeface="Calibri"/>
                <a:cs typeface="Calibri"/>
                <a:sym typeface="Calibri"/>
              </a:rPr>
              <a:t>     www.realclearpolicy.com/articles/2020/04/21/five_facts_about_herd_immunity_489585.html.</a:t>
            </a:r>
            <a:endParaRPr baseline="30000" sz="9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screenshot of a phone&#10;&#10;Description automatically generated with low confidence" id="368" name="Google Shape;368;p45"/>
          <p:cNvPicPr preferRelativeResize="0"/>
          <p:nvPr/>
        </p:nvPicPr>
        <p:blipFill rotWithShape="1">
          <a:blip r:embed="rId3">
            <a:alphaModFix/>
          </a:blip>
          <a:srcRect b="61598" l="0" r="0" t="22011"/>
          <a:stretch/>
        </p:blipFill>
        <p:spPr>
          <a:xfrm>
            <a:off x="692037" y="3607950"/>
            <a:ext cx="4851250" cy="3131989"/>
          </a:xfrm>
          <a:prstGeom prst="rect">
            <a:avLst/>
          </a:prstGeom>
          <a:noFill/>
          <a:ln>
            <a:noFill/>
          </a:ln>
        </p:spPr>
      </p:pic>
      <p:pic>
        <p:nvPicPr>
          <p:cNvPr descr="A screenshot of a phone&#10;&#10;Description automatically generated with low confidence" id="369" name="Google Shape;369;p45"/>
          <p:cNvPicPr preferRelativeResize="0"/>
          <p:nvPr/>
        </p:nvPicPr>
        <p:blipFill rotWithShape="1">
          <a:blip r:embed="rId3">
            <a:alphaModFix/>
          </a:blip>
          <a:srcRect b="86277" l="0" r="0" t="6800"/>
          <a:stretch/>
        </p:blipFill>
        <p:spPr>
          <a:xfrm>
            <a:off x="54079" y="64392"/>
            <a:ext cx="6127220" cy="1816594"/>
          </a:xfrm>
          <a:prstGeom prst="rect">
            <a:avLst/>
          </a:prstGeom>
          <a:solidFill>
            <a:srgbClr val="DDEAF6"/>
          </a:solidFill>
          <a:ln cap="flat" cmpd="sng" w="57150">
            <a:solidFill>
              <a:srgbClr val="00B050"/>
            </a:solidFill>
            <a:prstDash val="solid"/>
            <a:miter lim="800000"/>
            <a:headEnd len="sm" w="sm" type="none"/>
            <a:tailEnd len="sm" w="sm" type="none"/>
          </a:ln>
        </p:spPr>
      </p:pic>
      <p:pic>
        <p:nvPicPr>
          <p:cNvPr descr="A screenshot of a phone&#10;&#10;Description automatically generated with low confidence" id="370" name="Google Shape;370;p45"/>
          <p:cNvPicPr preferRelativeResize="0"/>
          <p:nvPr/>
        </p:nvPicPr>
        <p:blipFill rotWithShape="1">
          <a:blip r:embed="rId3">
            <a:alphaModFix/>
          </a:blip>
          <a:srcRect b="26372" l="-410" r="409" t="55751"/>
          <a:stretch/>
        </p:blipFill>
        <p:spPr>
          <a:xfrm>
            <a:off x="6712808" y="3358075"/>
            <a:ext cx="5010600" cy="3305678"/>
          </a:xfrm>
          <a:prstGeom prst="rect">
            <a:avLst/>
          </a:prstGeom>
          <a:noFill/>
          <a:ln>
            <a:noFill/>
          </a:ln>
        </p:spPr>
      </p:pic>
      <p:pic>
        <p:nvPicPr>
          <p:cNvPr descr="A screenshot of a phone&#10;&#10;Description automatically generated with low confidence" id="371" name="Google Shape;371;p45"/>
          <p:cNvPicPr preferRelativeResize="0"/>
          <p:nvPr/>
        </p:nvPicPr>
        <p:blipFill rotWithShape="1">
          <a:blip r:embed="rId3">
            <a:alphaModFix/>
          </a:blip>
          <a:srcRect b="78006" l="0" r="0" t="14873"/>
          <a:stretch/>
        </p:blipFill>
        <p:spPr>
          <a:xfrm>
            <a:off x="428676" y="1965500"/>
            <a:ext cx="5433237" cy="1569651"/>
          </a:xfrm>
          <a:prstGeom prst="rect">
            <a:avLst/>
          </a:prstGeom>
          <a:noFill/>
          <a:ln>
            <a:noFill/>
          </a:ln>
        </p:spPr>
      </p:pic>
      <p:sp>
        <p:nvSpPr>
          <p:cNvPr id="372" name="Google Shape;372;p45"/>
          <p:cNvSpPr txBox="1"/>
          <p:nvPr/>
        </p:nvSpPr>
        <p:spPr>
          <a:xfrm>
            <a:off x="370795" y="3635106"/>
            <a:ext cx="436500" cy="369300"/>
          </a:xfrm>
          <a:prstGeom prst="rect">
            <a:avLst/>
          </a:prstGeom>
          <a:solidFill>
            <a:srgbClr val="FFFF00"/>
          </a:solidFill>
          <a:ln cap="flat" cmpd="sng" w="9525">
            <a:solidFill>
              <a:schemeClr val="dk1"/>
            </a:solidFill>
            <a:prstDash val="solid"/>
            <a:round/>
            <a:headEnd len="sm" w="sm" type="none"/>
            <a:tailEnd len="sm" w="sm" type="none"/>
          </a:ln>
          <a:effectLst>
            <a:outerShdw blurRad="50800" rotWithShape="0" algn="tr" dir="8100000" dist="38100">
              <a:srgbClr val="000000">
                <a:alpha val="40000"/>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#1</a:t>
            </a:r>
            <a:endParaRPr/>
          </a:p>
        </p:txBody>
      </p:sp>
      <p:pic>
        <p:nvPicPr>
          <p:cNvPr descr="A screenshot of a phone&#10;&#10;Description automatically generated with low confidence" id="373" name="Google Shape;373;p45"/>
          <p:cNvPicPr preferRelativeResize="0"/>
          <p:nvPr/>
        </p:nvPicPr>
        <p:blipFill rotWithShape="1">
          <a:blip r:embed="rId3">
            <a:alphaModFix/>
          </a:blip>
          <a:srcRect b="44691" l="0" r="0" t="38707"/>
          <a:stretch/>
        </p:blipFill>
        <p:spPr>
          <a:xfrm>
            <a:off x="6724688" y="52392"/>
            <a:ext cx="5041761" cy="3305678"/>
          </a:xfrm>
          <a:prstGeom prst="rect">
            <a:avLst/>
          </a:prstGeom>
          <a:noFill/>
          <a:ln>
            <a:noFill/>
          </a:ln>
        </p:spPr>
      </p:pic>
      <p:sp>
        <p:nvSpPr>
          <p:cNvPr id="374" name="Google Shape;374;p45"/>
          <p:cNvSpPr txBox="1"/>
          <p:nvPr/>
        </p:nvSpPr>
        <p:spPr>
          <a:xfrm>
            <a:off x="6512604" y="43827"/>
            <a:ext cx="416100" cy="369300"/>
          </a:xfrm>
          <a:prstGeom prst="rect">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#2</a:t>
            </a:r>
            <a:endParaRPr/>
          </a:p>
        </p:txBody>
      </p:sp>
      <p:sp>
        <p:nvSpPr>
          <p:cNvPr id="375" name="Google Shape;375;p45"/>
          <p:cNvSpPr txBox="1"/>
          <p:nvPr/>
        </p:nvSpPr>
        <p:spPr>
          <a:xfrm flipH="1">
            <a:off x="212900" y="155875"/>
            <a:ext cx="5857500" cy="16161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chemeClr val="dk1"/>
                </a:solidFill>
                <a:latin typeface="Calibri"/>
                <a:ea typeface="Calibri"/>
                <a:cs typeface="Calibri"/>
                <a:sym typeface="Calibri"/>
              </a:rPr>
              <a:t>Research shows that COVID-19 vaccines can help us reach community or herd immunity.</a:t>
            </a:r>
            <a:endParaRPr sz="1500"/>
          </a:p>
        </p:txBody>
      </p:sp>
      <p:sp>
        <p:nvSpPr>
          <p:cNvPr id="376" name="Google Shape;376;p45"/>
          <p:cNvSpPr txBox="1"/>
          <p:nvPr/>
        </p:nvSpPr>
        <p:spPr>
          <a:xfrm>
            <a:off x="6472243" y="3315992"/>
            <a:ext cx="416100" cy="369300"/>
          </a:xfrm>
          <a:prstGeom prst="rect">
            <a:avLst/>
          </a:prstGeom>
          <a:solidFill>
            <a:srgbClr val="FFFF00"/>
          </a:solidFill>
          <a:ln cap="flat" cmpd="sng" w="127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ph type="title"/>
          </p:nvPr>
        </p:nvSpPr>
        <p:spPr>
          <a:xfrm>
            <a:off x="159071" y="152711"/>
            <a:ext cx="4133700" cy="9696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rPr b="1" lang="en-US" sz="2800" u="sng">
                <a:solidFill>
                  <a:schemeClr val="hlink"/>
                </a:solidFill>
                <a:latin typeface="Calibri"/>
                <a:ea typeface="Calibri"/>
                <a:cs typeface="Calibri"/>
                <a:sym typeface="Calibri"/>
                <a:hlinkClick r:id="rId3"/>
              </a:rPr>
              <a:t>SARS-CoV-2 Variants Are Found in Hawaiʻi</a:t>
            </a:r>
            <a:endParaRPr b="1" sz="2800">
              <a:latin typeface="Calibri"/>
              <a:ea typeface="Calibri"/>
              <a:cs typeface="Calibri"/>
              <a:sym typeface="Calibri"/>
            </a:endParaRPr>
          </a:p>
        </p:txBody>
      </p:sp>
      <p:pic>
        <p:nvPicPr>
          <p:cNvPr id="383" name="Google Shape;383;p46"/>
          <p:cNvPicPr preferRelativeResize="0"/>
          <p:nvPr/>
        </p:nvPicPr>
        <p:blipFill rotWithShape="1">
          <a:blip r:embed="rId4">
            <a:alphaModFix/>
          </a:blip>
          <a:srcRect b="0" l="0" r="0" t="0"/>
          <a:stretch/>
        </p:blipFill>
        <p:spPr>
          <a:xfrm>
            <a:off x="7256070" y="1879910"/>
            <a:ext cx="4449949" cy="2681376"/>
          </a:xfrm>
          <a:prstGeom prst="rect">
            <a:avLst/>
          </a:prstGeom>
          <a:noFill/>
          <a:ln>
            <a:noFill/>
          </a:ln>
        </p:spPr>
      </p:pic>
      <p:sp>
        <p:nvSpPr>
          <p:cNvPr id="384" name="Google Shape;384;p46"/>
          <p:cNvSpPr/>
          <p:nvPr/>
        </p:nvSpPr>
        <p:spPr>
          <a:xfrm>
            <a:off x="4691593" y="19188"/>
            <a:ext cx="7398000" cy="2246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6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000" u="sng">
                <a:solidFill>
                  <a:schemeClr val="dk1"/>
                </a:solidFill>
                <a:latin typeface="Calibri"/>
                <a:ea typeface="Calibri"/>
                <a:cs typeface="Calibri"/>
                <a:sym typeface="Calibri"/>
                <a:hlinkClick r:id="rId5">
                  <a:extLst>
                    <a:ext uri="{A12FA001-AC4F-418D-AE19-62706E023703}">
                      <ahyp:hlinkClr val="tx"/>
                    </a:ext>
                  </a:extLst>
                </a:hlinkClick>
              </a:rPr>
              <a:t>The Race to Vaccinate as SARS-CoV-2 Mutates</a:t>
            </a:r>
            <a:endParaRPr b="1" sz="1100">
              <a:solidFill>
                <a:schemeClr val="dk1"/>
              </a:solidFill>
              <a:latin typeface="Calibri"/>
              <a:ea typeface="Calibri"/>
              <a:cs typeface="Calibri"/>
              <a:sym typeface="Calibri"/>
            </a:endParaRPr>
          </a:p>
          <a:p>
            <a:pPr indent="-292100" lvl="0" marL="342900" marR="0" rtl="0" algn="l">
              <a:spcBef>
                <a:spcPts val="0"/>
              </a:spcBef>
              <a:spcAft>
                <a:spcPts val="0"/>
              </a:spcAft>
              <a:buClr>
                <a:schemeClr val="dk1"/>
              </a:buClr>
              <a:buSzPts val="800"/>
              <a:buFont typeface="Calibri"/>
              <a:buNone/>
            </a:pPr>
            <a:r>
              <a:t/>
            </a:r>
            <a:endParaRPr sz="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We are in a race to vaccinate to stop active COVID-19 ahead of variants.</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Variants are expected – all viruses evolve and mutate over time.</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SARS-CoV-2 variants result from mutations in the genome (mRNA) of the virus.</a:t>
            </a:r>
            <a:endParaRPr/>
          </a:p>
          <a:p>
            <a:pPr indent="-342900" lvl="0" marL="342900" marR="0" rtl="0" algn="l">
              <a:spcBef>
                <a:spcPts val="0"/>
              </a:spcBef>
              <a:spcAft>
                <a:spcPts val="0"/>
              </a:spcAft>
              <a:buClr>
                <a:schemeClr val="dk1"/>
              </a:buClr>
              <a:buSzPts val="1600"/>
              <a:buFont typeface="Calibri"/>
              <a:buAutoNum type="arabicPeriod"/>
            </a:pPr>
            <a:r>
              <a:rPr lang="en-US" sz="1600">
                <a:solidFill>
                  <a:schemeClr val="dk1"/>
                </a:solidFill>
                <a:latin typeface="Calibri"/>
                <a:ea typeface="Calibri"/>
                <a:cs typeface="Calibri"/>
                <a:sym typeface="Calibri"/>
              </a:rPr>
              <a:t>Vaccines made from the mRNA of the original spike proteins may become less effective against variants.</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id="385" name="Google Shape;385;p46"/>
          <p:cNvPicPr preferRelativeResize="0"/>
          <p:nvPr/>
        </p:nvPicPr>
        <p:blipFill rotWithShape="1">
          <a:blip r:embed="rId6">
            <a:alphaModFix/>
          </a:blip>
          <a:srcRect b="0" l="0" r="0" t="0"/>
          <a:stretch/>
        </p:blipFill>
        <p:spPr>
          <a:xfrm>
            <a:off x="190370" y="1180996"/>
            <a:ext cx="4344445" cy="3698962"/>
          </a:xfrm>
          <a:prstGeom prst="rect">
            <a:avLst/>
          </a:prstGeom>
          <a:noFill/>
          <a:ln>
            <a:noFill/>
          </a:ln>
        </p:spPr>
      </p:pic>
      <p:sp>
        <p:nvSpPr>
          <p:cNvPr id="386" name="Google Shape;386;p46"/>
          <p:cNvSpPr txBox="1"/>
          <p:nvPr/>
        </p:nvSpPr>
        <p:spPr>
          <a:xfrm>
            <a:off x="127332" y="4706469"/>
            <a:ext cx="4424400" cy="2109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b="1" sz="16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800"/>
              <a:buFont typeface="Arial"/>
              <a:buNone/>
            </a:pPr>
            <a:r>
              <a:rPr b="1" lang="en-US" sz="1800">
                <a:solidFill>
                  <a:schemeClr val="dk1"/>
                </a:solidFill>
                <a:latin typeface="Calibri"/>
                <a:ea typeface="Calibri"/>
                <a:cs typeface="Calibri"/>
                <a:sym typeface="Calibri"/>
              </a:rPr>
              <a:t>Both infection rates and deaths are highest among </a:t>
            </a:r>
            <a:r>
              <a:rPr b="1" lang="en-US" sz="1800" u="sng">
                <a:solidFill>
                  <a:schemeClr val="dk1"/>
                </a:solidFill>
                <a:latin typeface="Calibri"/>
                <a:ea typeface="Calibri"/>
                <a:cs typeface="Calibri"/>
                <a:sym typeface="Calibri"/>
                <a:hlinkClick r:id="rId7">
                  <a:extLst>
                    <a:ext uri="{A12FA001-AC4F-418D-AE19-62706E023703}">
                      <ahyp:hlinkClr val="tx"/>
                    </a:ext>
                  </a:extLst>
                </a:hlinkClick>
              </a:rPr>
              <a:t>unvaccinated people</a:t>
            </a:r>
            <a:r>
              <a:rPr b="1" lang="en-US" sz="1800">
                <a:solidFill>
                  <a:schemeClr val="dk1"/>
                </a:solidFill>
                <a:latin typeface="Calibri"/>
                <a:ea typeface="Calibri"/>
                <a:cs typeface="Calibri"/>
                <a:sym typeface="Calibri"/>
              </a:rPr>
              <a:t>.</a:t>
            </a:r>
            <a:endParaRPr/>
          </a:p>
          <a:p>
            <a:pPr indent="0" lvl="0" marL="0" marR="0" rtl="0" algn="l">
              <a:lnSpc>
                <a:spcPct val="90000"/>
              </a:lnSpc>
              <a:spcBef>
                <a:spcPts val="1000"/>
              </a:spcBef>
              <a:spcAft>
                <a:spcPts val="0"/>
              </a:spcAft>
              <a:buClr>
                <a:schemeClr val="dk1"/>
              </a:buClr>
              <a:buSzPts val="1200"/>
              <a:buFont typeface="Arial"/>
              <a:buNone/>
            </a:pPr>
            <a:r>
              <a:t/>
            </a:r>
            <a:endParaRPr sz="1200" u="sng">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sz="1200" u="sng">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1600"/>
              <a:buFont typeface="Arial"/>
              <a:buNone/>
            </a:pPr>
            <a:r>
              <a:t/>
            </a:r>
            <a:endParaRPr sz="1600">
              <a:solidFill>
                <a:schemeClr val="dk1"/>
              </a:solidFill>
              <a:latin typeface="Calibri"/>
              <a:ea typeface="Calibri"/>
              <a:cs typeface="Calibri"/>
              <a:sym typeface="Calibri"/>
            </a:endParaRPr>
          </a:p>
        </p:txBody>
      </p:sp>
      <p:pic>
        <p:nvPicPr>
          <p:cNvPr id="387" name="Google Shape;387;p46"/>
          <p:cNvPicPr preferRelativeResize="0"/>
          <p:nvPr/>
        </p:nvPicPr>
        <p:blipFill rotWithShape="1">
          <a:blip r:embed="rId8">
            <a:alphaModFix/>
          </a:blip>
          <a:srcRect b="0" l="0" r="0" t="0"/>
          <a:stretch/>
        </p:blipFill>
        <p:spPr>
          <a:xfrm>
            <a:off x="5636950" y="2512194"/>
            <a:ext cx="1619120" cy="1446481"/>
          </a:xfrm>
          <a:prstGeom prst="rect">
            <a:avLst/>
          </a:prstGeom>
          <a:noFill/>
          <a:ln>
            <a:noFill/>
          </a:ln>
        </p:spPr>
      </p:pic>
      <p:sp>
        <p:nvSpPr>
          <p:cNvPr id="388" name="Google Shape;388;p46"/>
          <p:cNvSpPr/>
          <p:nvPr/>
        </p:nvSpPr>
        <p:spPr>
          <a:xfrm>
            <a:off x="5636950" y="4673661"/>
            <a:ext cx="6452400" cy="24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u="sng">
                <a:solidFill>
                  <a:schemeClr val="dk1"/>
                </a:solidFill>
                <a:latin typeface="Calibri"/>
                <a:ea typeface="Calibri"/>
                <a:cs typeface="Calibri"/>
                <a:sym typeface="Calibri"/>
                <a:hlinkClick r:id="rId9">
                  <a:extLst>
                    <a:ext uri="{A12FA001-AC4F-418D-AE19-62706E023703}">
                      <ahyp:hlinkClr val="tx"/>
                    </a:ext>
                  </a:extLst>
                </a:hlinkClick>
              </a:rPr>
              <a:t>The highly transmissible delta variant is in Hawai‘i</a:t>
            </a:r>
            <a:r>
              <a:rPr b="1" lang="en-US" sz="1800">
                <a:solidFill>
                  <a:schemeClr val="dk1"/>
                </a:solidFill>
                <a:latin typeface="Calibri"/>
                <a:ea typeface="Calibri"/>
                <a:cs typeface="Calibri"/>
                <a:sym typeface="Calibri"/>
              </a:rPr>
              <a:t> </a:t>
            </a:r>
            <a:endParaRPr/>
          </a:p>
          <a:p>
            <a:pPr indent="0" lvl="0" marL="0" marR="0" rtl="0" algn="ctr">
              <a:spcBef>
                <a:spcPts val="0"/>
              </a:spcBef>
              <a:spcAft>
                <a:spcPts val="0"/>
              </a:spcAft>
              <a:buNone/>
            </a:pPr>
            <a:r>
              <a:t/>
            </a:r>
            <a:endParaRPr sz="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Variants travel worldwide with global travel.</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FDA approved Pfizer vaccine Aug. 23, 2021, Moderna approval expected soon.</a:t>
            </a:r>
            <a:endParaRPr/>
          </a:p>
          <a:p>
            <a:pPr indent="-342900" lvl="0" marL="342900" marR="0" rtl="0" algn="l">
              <a:spcBef>
                <a:spcPts val="0"/>
              </a:spcBef>
              <a:spcAft>
                <a:spcPts val="0"/>
              </a:spcAft>
              <a:buClr>
                <a:schemeClr val="dk1"/>
              </a:buClr>
              <a:buSzPts val="1800"/>
              <a:buFont typeface="Calibri"/>
              <a:buAutoNum type="arabicPeriod"/>
            </a:pPr>
            <a:r>
              <a:rPr lang="en-US" sz="1800" u="sng">
                <a:solidFill>
                  <a:schemeClr val="dk1"/>
                </a:solidFill>
                <a:latin typeface="Calibri"/>
                <a:ea typeface="Calibri"/>
                <a:cs typeface="Calibri"/>
                <a:sym typeface="Calibri"/>
                <a:hlinkClick r:id="rId10">
                  <a:extLst>
                    <a:ext uri="{A12FA001-AC4F-418D-AE19-62706E023703}">
                      <ahyp:hlinkClr val="tx"/>
                    </a:ext>
                  </a:extLst>
                </a:hlinkClick>
              </a:rPr>
              <a:t>Booster shot </a:t>
            </a:r>
            <a:r>
              <a:rPr lang="en-US" sz="1800">
                <a:solidFill>
                  <a:schemeClr val="dk1"/>
                </a:solidFill>
                <a:latin typeface="Calibri"/>
                <a:ea typeface="Calibri"/>
                <a:cs typeface="Calibri"/>
                <a:sym typeface="Calibri"/>
              </a:rPr>
              <a:t> expected for vulnerable populations soon.</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Delta variant is responsible for </a:t>
            </a:r>
            <a:r>
              <a:rPr lang="en-US" sz="1800" u="sng">
                <a:solidFill>
                  <a:schemeClr val="dk1"/>
                </a:solidFill>
                <a:latin typeface="Calibri"/>
                <a:ea typeface="Calibri"/>
                <a:cs typeface="Calibri"/>
                <a:sym typeface="Calibri"/>
                <a:hlinkClick r:id="rId11">
                  <a:extLst>
                    <a:ext uri="{A12FA001-AC4F-418D-AE19-62706E023703}">
                      <ahyp:hlinkClr val="tx"/>
                    </a:ext>
                  </a:extLst>
                </a:hlinkClick>
              </a:rPr>
              <a:t>majority of new cases in the US</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pic>
        <p:nvPicPr>
          <p:cNvPr id="389" name="Google Shape;389;p46"/>
          <p:cNvPicPr preferRelativeResize="0"/>
          <p:nvPr/>
        </p:nvPicPr>
        <p:blipFill rotWithShape="1">
          <a:blip r:embed="rId12">
            <a:alphaModFix/>
          </a:blip>
          <a:srcRect b="0" l="0" r="0" t="0"/>
          <a:stretch/>
        </p:blipFill>
        <p:spPr>
          <a:xfrm>
            <a:off x="53650" y="4561286"/>
            <a:ext cx="928006" cy="1200008"/>
          </a:xfrm>
          <a:prstGeom prst="rect">
            <a:avLst/>
          </a:prstGeom>
          <a:noFill/>
          <a:ln>
            <a:noFill/>
          </a:ln>
        </p:spPr>
      </p:pic>
      <p:sp>
        <p:nvSpPr>
          <p:cNvPr id="390" name="Google Shape;390;p46"/>
          <p:cNvSpPr txBox="1"/>
          <p:nvPr/>
        </p:nvSpPr>
        <p:spPr>
          <a:xfrm>
            <a:off x="889348" y="5298510"/>
            <a:ext cx="3969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We have vaccines but people are still dying from COVID-19. Why?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7"/>
          <p:cNvSpPr/>
          <p:nvPr/>
        </p:nvSpPr>
        <p:spPr>
          <a:xfrm>
            <a:off x="5977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descr="https://lh4.googleusercontent.com/jFHeNEq1lYJIZMCEFpuAJ_WTZY0DNNGVfKyws2TGs3rPmkooWL03DUx1dXNYVQFSBobkLPHBjnONJAX0EYiPD8ZWe3Gy4CRlJmqTHyWTvLjkDyQIJYGdyqwktc1DevjTFQTaPDE" id="396" name="Google Shape;396;p47"/>
          <p:cNvPicPr preferRelativeResize="0"/>
          <p:nvPr/>
        </p:nvPicPr>
        <p:blipFill rotWithShape="1">
          <a:blip r:embed="rId3">
            <a:alphaModFix/>
          </a:blip>
          <a:srcRect b="0" l="0" r="0" t="0"/>
          <a:stretch/>
        </p:blipFill>
        <p:spPr>
          <a:xfrm>
            <a:off x="152400" y="886362"/>
            <a:ext cx="5862200" cy="4806011"/>
          </a:xfrm>
          <a:prstGeom prst="rect">
            <a:avLst/>
          </a:prstGeom>
          <a:noFill/>
          <a:ln>
            <a:noFill/>
          </a:ln>
        </p:spPr>
      </p:pic>
      <p:sp>
        <p:nvSpPr>
          <p:cNvPr id="397" name="Google Shape;397;p47"/>
          <p:cNvSpPr txBox="1"/>
          <p:nvPr/>
        </p:nvSpPr>
        <p:spPr>
          <a:xfrm>
            <a:off x="6205825" y="191525"/>
            <a:ext cx="5986200" cy="250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DELTA VARIANT COMPARED TO ORIGINAL STRAIN</a:t>
            </a:r>
            <a:endParaRPr sz="1600"/>
          </a:p>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Responsible for &gt; 80% of COVID-19 cases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Spreads 2-3 times faster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 ~1,000 times more copies of the virus in respiratory tracts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Infectious sooner: 4 days for delta variant to reach detectable levels VS. 6 days.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Does not increase risk of hospitalizations in vaccinated people  </a:t>
            </a:r>
            <a:endParaRPr/>
          </a:p>
        </p:txBody>
      </p:sp>
      <p:sp>
        <p:nvSpPr>
          <p:cNvPr id="398" name="Google Shape;398;p47"/>
          <p:cNvSpPr txBox="1"/>
          <p:nvPr/>
        </p:nvSpPr>
        <p:spPr>
          <a:xfrm>
            <a:off x="174978" y="77364"/>
            <a:ext cx="5742300" cy="53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900">
                <a:solidFill>
                  <a:schemeClr val="dk1"/>
                </a:solidFill>
                <a:latin typeface="Calibri"/>
                <a:ea typeface="Calibri"/>
                <a:cs typeface="Calibri"/>
                <a:sym typeface="Calibri"/>
              </a:rPr>
              <a:t>Delta Variant Causing Spikes in Cases </a:t>
            </a:r>
            <a:endParaRPr sz="1500"/>
          </a:p>
        </p:txBody>
      </p:sp>
      <p:pic>
        <p:nvPicPr>
          <p:cNvPr descr="https://lh3.googleusercontent.com/SrDYJj_O0iYRKV4QM9OByVqtUbSTVjypcnSVa1SB-Y_T0o0fOHtbJDRoGf1RmSPKQEGPtWrgFNaaHeigqG3Qy0qGQJNqgcC6Lvc7aAEKAtDmq7XMw0TpZ1KLx4NZ1-K4lhDp8IM" id="399" name="Google Shape;399;p47"/>
          <p:cNvPicPr preferRelativeResize="0"/>
          <p:nvPr/>
        </p:nvPicPr>
        <p:blipFill rotWithShape="1">
          <a:blip r:embed="rId4">
            <a:alphaModFix/>
          </a:blip>
          <a:srcRect b="0" l="3474" r="0" t="0"/>
          <a:stretch/>
        </p:blipFill>
        <p:spPr>
          <a:xfrm>
            <a:off x="6214825" y="3276525"/>
            <a:ext cx="5933225" cy="3514825"/>
          </a:xfrm>
          <a:prstGeom prst="rect">
            <a:avLst/>
          </a:prstGeom>
          <a:noFill/>
          <a:ln>
            <a:noFill/>
          </a:ln>
        </p:spPr>
      </p:pic>
      <p:sp>
        <p:nvSpPr>
          <p:cNvPr id="400" name="Google Shape;400;p47"/>
          <p:cNvSpPr txBox="1"/>
          <p:nvPr/>
        </p:nvSpPr>
        <p:spPr>
          <a:xfrm>
            <a:off x="6699093" y="2824462"/>
            <a:ext cx="4242900" cy="923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Most cases are unvaccinated individuals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Queen’s &amp; Straub at capacity</a:t>
            </a:r>
            <a:endParaRPr/>
          </a:p>
        </p:txBody>
      </p:sp>
      <p:sp>
        <p:nvSpPr>
          <p:cNvPr id="401" name="Google Shape;401;p47"/>
          <p:cNvSpPr txBox="1"/>
          <p:nvPr/>
        </p:nvSpPr>
        <p:spPr>
          <a:xfrm>
            <a:off x="114994" y="6478649"/>
            <a:ext cx="549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2" name="Google Shape;402;p47"/>
          <p:cNvSpPr/>
          <p:nvPr/>
        </p:nvSpPr>
        <p:spPr>
          <a:xfrm>
            <a:off x="175034" y="5962545"/>
            <a:ext cx="5606400" cy="8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000000"/>
                </a:solidFill>
                <a:latin typeface="Calibri"/>
                <a:ea typeface="Calibri"/>
                <a:cs typeface="Calibri"/>
                <a:sym typeface="Calibri"/>
              </a:rPr>
              <a:t>Li </a:t>
            </a:r>
            <a:r>
              <a:rPr i="1" lang="en-US" sz="1600">
                <a:solidFill>
                  <a:srgbClr val="000000"/>
                </a:solidFill>
                <a:latin typeface="Calibri"/>
                <a:ea typeface="Calibri"/>
                <a:cs typeface="Calibri"/>
                <a:sym typeface="Calibri"/>
              </a:rPr>
              <a:t>et al</a:t>
            </a:r>
            <a:r>
              <a:rPr lang="en-US" sz="1600">
                <a:solidFill>
                  <a:srgbClr val="000000"/>
                </a:solidFill>
                <a:latin typeface="Calibri"/>
                <a:ea typeface="Calibri"/>
                <a:cs typeface="Calibri"/>
                <a:sym typeface="Calibri"/>
              </a:rPr>
              <a:t>, Viral infection and transmission in a large well-traced outbreak caused by the Delta SARS-CoV-2 variant, July 2021 </a:t>
            </a:r>
            <a:r>
              <a:rPr i="1" lang="en-US" sz="1600">
                <a:solidFill>
                  <a:srgbClr val="000000"/>
                </a:solidFill>
                <a:latin typeface="Calibri"/>
                <a:ea typeface="Calibri"/>
                <a:cs typeface="Calibri"/>
                <a:sym typeface="Calibri"/>
              </a:rPr>
              <a:t>Genetic Epidemiology </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0" y="23410"/>
            <a:ext cx="12192000" cy="620400"/>
          </a:xfrm>
          <a:prstGeom prst="rect">
            <a:avLst/>
          </a:prstGeom>
          <a:solidFill>
            <a:srgbClr val="DDEAF6"/>
          </a:solid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en-US" sz="2800">
                <a:latin typeface="Calibri"/>
                <a:ea typeface="Calibri"/>
                <a:cs typeface="Calibri"/>
                <a:sym typeface="Calibri"/>
              </a:rPr>
              <a:t>Module 4: SARS-CoV-2 Testing, Vaccines, and Variants</a:t>
            </a:r>
            <a:endParaRPr/>
          </a:p>
        </p:txBody>
      </p:sp>
      <p:sp>
        <p:nvSpPr>
          <p:cNvPr id="193" name="Google Shape;193;p30"/>
          <p:cNvSpPr/>
          <p:nvPr/>
        </p:nvSpPr>
        <p:spPr>
          <a:xfrm>
            <a:off x="73800" y="627175"/>
            <a:ext cx="12026400" cy="627870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1" i="0" lang="en-US" sz="1800" u="none" cap="none" strike="noStrike">
                <a:solidFill>
                  <a:schemeClr val="dk1"/>
                </a:solidFill>
                <a:latin typeface="Calibri"/>
                <a:ea typeface="Calibri"/>
                <a:cs typeface="Calibri"/>
                <a:sym typeface="Calibri"/>
              </a:rPr>
              <a:t>Table of Contents</a:t>
            </a:r>
            <a:endParaRPr b="0" i="0" sz="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Slide 3		To the Teacher: Standards addressed </a:t>
            </a:r>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Slides 4-7		Virus, infection and symptoms</a:t>
            </a:r>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Slides 8-10    	Tests, antibodies, immune response, variants</a:t>
            </a:r>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Slides 11-15 	How vaccines work, vaccination patterns</a:t>
            </a:r>
            <a:endParaRPr/>
          </a:p>
          <a:p>
            <a:pPr indent="0" lvl="0" marL="0" marR="0" rtl="0" algn="just">
              <a:spcBef>
                <a:spcPts val="0"/>
              </a:spcBef>
              <a:spcAft>
                <a:spcPts val="0"/>
              </a:spcAft>
              <a:buNone/>
            </a:pPr>
            <a:r>
              <a:rPr b="0" i="0" lang="en-US" sz="1800" u="none" cap="none" strike="noStrike">
                <a:solidFill>
                  <a:schemeClr val="dk1"/>
                </a:solidFill>
                <a:latin typeface="Calibri"/>
                <a:ea typeface="Calibri"/>
                <a:cs typeface="Calibri"/>
                <a:sym typeface="Calibri"/>
              </a:rPr>
              <a:t>Slides 16-17 	Community (herd) immunity, why 70-90%</a:t>
            </a:r>
            <a:endParaRPr b="1" i="0" sz="800" u="none" cap="none" strike="noStrike">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b="1" sz="6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b="1" i="0" lang="en-US" sz="1800" u="none" cap="none" strike="noStrike">
                <a:solidFill>
                  <a:schemeClr val="dk1"/>
                </a:solidFill>
                <a:latin typeface="Calibri"/>
                <a:ea typeface="Calibri"/>
                <a:cs typeface="Calibri"/>
                <a:sym typeface="Calibri"/>
              </a:rPr>
              <a:t>Learning objectives</a:t>
            </a:r>
            <a:r>
              <a:rPr b="0" i="0" lang="en-US" sz="1800" u="none" cap="none" strike="noStrike">
                <a:solidFill>
                  <a:schemeClr val="dk1"/>
                </a:solidFill>
                <a:latin typeface="Calibri"/>
                <a:ea typeface="Calibri"/>
                <a:cs typeface="Calibri"/>
                <a:sym typeface="Calibri"/>
              </a:rPr>
              <a:t>:</a:t>
            </a:r>
            <a:endParaRPr b="0" i="0" sz="800" u="none" cap="none" strike="noStrike">
              <a:solidFill>
                <a:schemeClr val="dk1"/>
              </a:solidFill>
              <a:latin typeface="Calibri"/>
              <a:ea typeface="Calibri"/>
              <a:cs typeface="Calibri"/>
              <a:sym typeface="Calibri"/>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Compare and contrast:  SARS-CoV-2 (virus) and COVID-19 (disease).</a:t>
            </a:r>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Explain how PCR and antibody tests work and how they help to keep schools and businesses safe and open.</a:t>
            </a:r>
            <a:endParaRPr b="0" i="0" sz="1800" u="none" cap="none" strike="noStrike">
              <a:solidFill>
                <a:schemeClr val="dk1"/>
              </a:solidFill>
              <a:latin typeface="Calibri"/>
              <a:ea typeface="Calibri"/>
              <a:cs typeface="Calibri"/>
              <a:sym typeface="Calibri"/>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Explain how infection or vaccines affect our immune system </a:t>
            </a:r>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Explain “herd or community immunity” and why vulnerable populations need to be vaccinated.</a:t>
            </a:r>
            <a:endParaRPr b="0" i="0" sz="1800" u="none" cap="none" strike="noStrike">
              <a:solidFill>
                <a:schemeClr val="dk1"/>
              </a:solidFill>
              <a:latin typeface="Calibri"/>
              <a:ea typeface="Calibri"/>
              <a:cs typeface="Calibri"/>
              <a:sym typeface="Calibri"/>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Explain how SARS-CoV-2 mutations (variants) can affect infection rates and vaccine effectiveness.</a:t>
            </a:r>
            <a:endParaRPr b="0" i="0" sz="1800" u="none" cap="none" strike="noStrike">
              <a:solidFill>
                <a:schemeClr val="dk1"/>
              </a:solidFill>
              <a:latin typeface="Calibri"/>
              <a:ea typeface="Calibri"/>
              <a:cs typeface="Calibri"/>
              <a:sym typeface="Calibri"/>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Explain how vaccines are like a layer of cheese in the “Swiss Cheese Model” of protection.</a:t>
            </a:r>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Explore myths about COVID-19, tests, and vaccines.</a:t>
            </a:r>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Conduct informal research with people you know.</a:t>
            </a:r>
            <a:endParaRPr/>
          </a:p>
          <a:p>
            <a:pPr indent="-285750" lvl="0" marL="285750" marR="0" rtl="0" algn="just">
              <a:lnSpc>
                <a:spcPct val="115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Check your learning with a 10 question quiz.  You can retake it to score at least 90%</a:t>
            </a:r>
            <a:endParaRPr/>
          </a:p>
          <a:p>
            <a:pPr indent="-234950" lvl="0" marL="285750" marR="0" rtl="0" algn="just">
              <a:spcBef>
                <a:spcPts val="0"/>
              </a:spcBef>
              <a:spcAft>
                <a:spcPts val="0"/>
              </a:spcAft>
              <a:buClr>
                <a:schemeClr val="dk1"/>
              </a:buClr>
              <a:buSzPts val="800"/>
              <a:buFont typeface="Arial"/>
              <a:buNone/>
            </a:pPr>
            <a:r>
              <a:t/>
            </a:r>
            <a:endParaRPr b="0" i="0" sz="800" u="none" cap="none" strike="noStrike">
              <a:solidFill>
                <a:schemeClr val="dk1"/>
              </a:solidFill>
              <a:latin typeface="Calibri"/>
              <a:ea typeface="Calibri"/>
              <a:cs typeface="Calibri"/>
              <a:sym typeface="Calibri"/>
            </a:endParaRPr>
          </a:p>
          <a:p>
            <a:pPr indent="0" lvl="0" marL="0" marR="0" rtl="0" algn="just">
              <a:spcBef>
                <a:spcPts val="0"/>
              </a:spcBef>
              <a:spcAft>
                <a:spcPts val="0"/>
              </a:spcAft>
              <a:buNone/>
            </a:pPr>
            <a:r>
              <a:rPr b="1" i="0" lang="en-US" sz="1400" u="none" cap="none" strike="noStrike">
                <a:solidFill>
                  <a:srgbClr val="222222"/>
                </a:solidFill>
                <a:latin typeface="Arial"/>
                <a:ea typeface="Arial"/>
                <a:cs typeface="Arial"/>
                <a:sym typeface="Arial"/>
              </a:rPr>
              <a:t>Medical disclaimer: </a:t>
            </a:r>
            <a:r>
              <a:rPr b="0" i="0" lang="en-US" sz="1400" u="none" cap="none" strike="noStrike">
                <a:solidFill>
                  <a:srgbClr val="222222"/>
                </a:solidFill>
                <a:latin typeface="Arial"/>
                <a:ea typeface="Arial"/>
                <a:cs typeface="Arial"/>
                <a:sym typeface="Arial"/>
              </a:rPr>
              <a:t> The information in this presentation is not intended or implied to be a substitute for professional medical advice, diagnosis or treatment. All content, including text, graphics, images and information, contained on or available through this presentation is for general information purposes only. We make no representation and assumes no responsibility for the accuracy of information contained on or available through this presentation, and such information is subject to change without notice. You are encouraged to confirm any information obtained from or through this presentation with other sources and review all information regarding any medical condition or treatment with your physician.</a:t>
            </a:r>
            <a:endParaRPr b="0" i="0" sz="1400" u="none" cap="none" strike="noStrike">
              <a:solidFill>
                <a:schemeClr val="dk1"/>
              </a:solidFill>
              <a:latin typeface="Calibri"/>
              <a:ea typeface="Calibri"/>
              <a:cs typeface="Calibri"/>
              <a:sym typeface="Calibri"/>
            </a:endParaRPr>
          </a:p>
          <a:p>
            <a:pPr indent="-171450" lvl="0" marL="285750" marR="0" rtl="0" algn="just">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4" name="Google Shape;194;p30"/>
          <p:cNvSpPr txBox="1"/>
          <p:nvPr/>
        </p:nvSpPr>
        <p:spPr>
          <a:xfrm>
            <a:off x="1126671" y="5723164"/>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5" name="Google Shape;195;p30"/>
          <p:cNvSpPr txBox="1"/>
          <p:nvPr/>
        </p:nvSpPr>
        <p:spPr>
          <a:xfrm>
            <a:off x="6309975" y="879050"/>
            <a:ext cx="5790300" cy="14775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chemeClr val="dk1"/>
                </a:solidFill>
                <a:latin typeface="Calibri"/>
                <a:ea typeface="Calibri"/>
                <a:cs typeface="Calibri"/>
                <a:sym typeface="Calibri"/>
              </a:rPr>
              <a:t>Slides 18-21 	Variants, Swiss Cheese model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Slides 22-23	Myths and rumors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Slide 24		Research Project, Help for your ‘ohana </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Slide 25		10 question quiz, Feedback form</a:t>
            </a:r>
            <a:endParaRPr/>
          </a:p>
          <a:p>
            <a:pPr indent="0" lvl="0" marL="0" marR="0" rtl="0" algn="just">
              <a:spcBef>
                <a:spcPts val="0"/>
              </a:spcBef>
              <a:spcAft>
                <a:spcPts val="0"/>
              </a:spcAft>
              <a:buNone/>
            </a:pPr>
            <a:r>
              <a:rPr lang="en-US" sz="1800">
                <a:solidFill>
                  <a:schemeClr val="dk1"/>
                </a:solidFill>
                <a:latin typeface="Calibri"/>
                <a:ea typeface="Calibri"/>
                <a:cs typeface="Calibri"/>
                <a:sym typeface="Calibri"/>
              </a:rPr>
              <a:t>Slide 26-30  	References and Appendices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https://lh6.googleusercontent.com/rUl964ntF6wx0mTG91cxHof72RGcvMMOBRi6pm7bJqHAUQe7BHaDuGZAoavSljeFNnL4wwNld3DsXandguaPtayzk-fF8UrVPJeCEwbzju1Kv9fhxwUoXLMohygdDjGgaqhz_4g" id="407" name="Google Shape;407;p48"/>
          <p:cNvPicPr preferRelativeResize="0"/>
          <p:nvPr/>
        </p:nvPicPr>
        <p:blipFill rotWithShape="1">
          <a:blip r:embed="rId3">
            <a:alphaModFix/>
          </a:blip>
          <a:srcRect b="0" l="0" r="0" t="0"/>
          <a:stretch/>
        </p:blipFill>
        <p:spPr>
          <a:xfrm>
            <a:off x="0" y="0"/>
            <a:ext cx="6858000" cy="6858000"/>
          </a:xfrm>
          <a:prstGeom prst="rect">
            <a:avLst/>
          </a:prstGeom>
          <a:noFill/>
          <a:ln>
            <a:noFill/>
          </a:ln>
        </p:spPr>
      </p:pic>
      <p:sp>
        <p:nvSpPr>
          <p:cNvPr id="408" name="Google Shape;408;p48"/>
          <p:cNvSpPr txBox="1"/>
          <p:nvPr/>
        </p:nvSpPr>
        <p:spPr>
          <a:xfrm>
            <a:off x="7121774" y="179175"/>
            <a:ext cx="4493400" cy="2847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If you are vaccinated you are:</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Less</a:t>
            </a:r>
            <a:r>
              <a:rPr lang="en-US" sz="2400">
                <a:solidFill>
                  <a:schemeClr val="dk1"/>
                </a:solidFill>
                <a:latin typeface="Calibri"/>
                <a:ea typeface="Calibri"/>
                <a:cs typeface="Calibri"/>
                <a:sym typeface="Calibri"/>
              </a:rPr>
              <a:t> Likely to get Covid</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Less</a:t>
            </a:r>
            <a:r>
              <a:rPr lang="en-US" sz="2400">
                <a:solidFill>
                  <a:schemeClr val="dk1"/>
                </a:solidFill>
                <a:latin typeface="Calibri"/>
                <a:ea typeface="Calibri"/>
                <a:cs typeface="Calibri"/>
                <a:sym typeface="Calibri"/>
              </a:rPr>
              <a:t> symptomatic and </a:t>
            </a:r>
            <a:r>
              <a:rPr i="1" lang="en-US" sz="2400">
                <a:solidFill>
                  <a:schemeClr val="dk1"/>
                </a:solidFill>
                <a:latin typeface="Calibri"/>
                <a:ea typeface="Calibri"/>
                <a:cs typeface="Calibri"/>
                <a:sym typeface="Calibri"/>
              </a:rPr>
              <a:t>less likely to spread Covid</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Less</a:t>
            </a:r>
            <a:r>
              <a:rPr lang="en-US" sz="2400">
                <a:solidFill>
                  <a:schemeClr val="dk1"/>
                </a:solidFill>
                <a:latin typeface="Calibri"/>
                <a:ea typeface="Calibri"/>
                <a:cs typeface="Calibri"/>
                <a:sym typeface="Calibri"/>
              </a:rPr>
              <a:t> “sick”</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Less</a:t>
            </a:r>
            <a:r>
              <a:rPr lang="en-US" sz="2400">
                <a:solidFill>
                  <a:schemeClr val="dk1"/>
                </a:solidFill>
                <a:latin typeface="Calibri"/>
                <a:ea typeface="Calibri"/>
                <a:cs typeface="Calibri"/>
                <a:sym typeface="Calibri"/>
              </a:rPr>
              <a:t> likely to be hospitalized</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Protects against Delta variant.</a:t>
            </a:r>
            <a:endParaRPr/>
          </a:p>
        </p:txBody>
      </p:sp>
      <p:sp>
        <p:nvSpPr>
          <p:cNvPr id="409" name="Google Shape;409;p48"/>
          <p:cNvSpPr txBox="1"/>
          <p:nvPr/>
        </p:nvSpPr>
        <p:spPr>
          <a:xfrm>
            <a:off x="7134875" y="3353600"/>
            <a:ext cx="5057100" cy="321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If you are NOT vaccinated you are:</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Much more</a:t>
            </a:r>
            <a:r>
              <a:rPr lang="en-US" sz="2400">
                <a:solidFill>
                  <a:schemeClr val="dk1"/>
                </a:solidFill>
                <a:latin typeface="Calibri"/>
                <a:ea typeface="Calibri"/>
                <a:cs typeface="Calibri"/>
                <a:sym typeface="Calibri"/>
              </a:rPr>
              <a:t> likely to get Covid</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Much more</a:t>
            </a:r>
            <a:r>
              <a:rPr lang="en-US" sz="2400">
                <a:solidFill>
                  <a:schemeClr val="dk1"/>
                </a:solidFill>
                <a:latin typeface="Calibri"/>
                <a:ea typeface="Calibri"/>
                <a:cs typeface="Calibri"/>
                <a:sym typeface="Calibri"/>
              </a:rPr>
              <a:t> symptomatic</a:t>
            </a:r>
            <a:endParaRPr/>
          </a:p>
          <a:p>
            <a:pPr indent="-381000" lvl="0" marL="457200" marR="0" rtl="0" algn="l">
              <a:spcBef>
                <a:spcPts val="0"/>
              </a:spcBef>
              <a:spcAft>
                <a:spcPts val="0"/>
              </a:spcAft>
              <a:buSzPts val="2400"/>
              <a:buFont typeface="Calibri"/>
              <a:buChar char="●"/>
            </a:pPr>
            <a:r>
              <a:rPr lang="en-US" sz="2400">
                <a:solidFill>
                  <a:schemeClr val="dk1"/>
                </a:solidFill>
                <a:latin typeface="Calibri"/>
                <a:ea typeface="Calibri"/>
                <a:cs typeface="Calibri"/>
                <a:sym typeface="Calibri"/>
              </a:rPr>
              <a:t> </a:t>
            </a:r>
            <a:r>
              <a:rPr b="1" i="1" lang="en-US" sz="2400">
                <a:solidFill>
                  <a:srgbClr val="FF0000"/>
                </a:solidFill>
                <a:latin typeface="Calibri"/>
                <a:ea typeface="Calibri"/>
                <a:cs typeface="Calibri"/>
                <a:sym typeface="Calibri"/>
              </a:rPr>
              <a:t>Much more likely to spread Covid</a:t>
            </a:r>
            <a:endParaRPr b="1" i="1" sz="2400">
              <a:solidFill>
                <a:srgbClr val="FF0000"/>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More</a:t>
            </a:r>
            <a:r>
              <a:rPr lang="en-US" sz="2400">
                <a:solidFill>
                  <a:schemeClr val="dk1"/>
                </a:solidFill>
                <a:latin typeface="Calibri"/>
                <a:ea typeface="Calibri"/>
                <a:cs typeface="Calibri"/>
                <a:sym typeface="Calibri"/>
              </a:rPr>
              <a:t> “sick”</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More</a:t>
            </a:r>
            <a:r>
              <a:rPr lang="en-US" sz="2400">
                <a:solidFill>
                  <a:schemeClr val="dk1"/>
                </a:solidFill>
                <a:latin typeface="Calibri"/>
                <a:ea typeface="Calibri"/>
                <a:cs typeface="Calibri"/>
                <a:sym typeface="Calibri"/>
              </a:rPr>
              <a:t> likely to be hospitalized</a:t>
            </a:r>
            <a:endParaRPr b="1" sz="2400">
              <a:solidFill>
                <a:schemeClr val="dk1"/>
              </a:solidFill>
              <a:latin typeface="Calibri"/>
              <a:ea typeface="Calibri"/>
              <a:cs typeface="Calibri"/>
              <a:sym typeface="Calibri"/>
            </a:endParaRPr>
          </a:p>
          <a:p>
            <a:pPr indent="-381000" lvl="0" marL="457200" marR="0" rtl="0" algn="l">
              <a:spcBef>
                <a:spcPts val="0"/>
              </a:spcBef>
              <a:spcAft>
                <a:spcPts val="0"/>
              </a:spcAft>
              <a:buClr>
                <a:schemeClr val="dk1"/>
              </a:buClr>
              <a:buSzPts val="2400"/>
              <a:buFont typeface="Calibri"/>
              <a:buChar char="●"/>
            </a:pPr>
            <a:r>
              <a:rPr b="1" lang="en-US" sz="2400">
                <a:solidFill>
                  <a:schemeClr val="dk1"/>
                </a:solidFill>
                <a:latin typeface="Calibri"/>
                <a:ea typeface="Calibri"/>
                <a:cs typeface="Calibri"/>
                <a:sym typeface="Calibri"/>
              </a:rPr>
              <a:t>No protection against Delta variant.</a:t>
            </a:r>
            <a:endParaRPr/>
          </a:p>
        </p:txBody>
      </p:sp>
      <p:cxnSp>
        <p:nvCxnSpPr>
          <p:cNvPr id="410" name="Google Shape;410;p48"/>
          <p:cNvCxnSpPr/>
          <p:nvPr/>
        </p:nvCxnSpPr>
        <p:spPr>
          <a:xfrm>
            <a:off x="8070800" y="3277400"/>
            <a:ext cx="2985600" cy="0"/>
          </a:xfrm>
          <a:prstGeom prst="straightConnector1">
            <a:avLst/>
          </a:prstGeom>
          <a:noFill/>
          <a:ln cap="flat" cmpd="sng" w="19050">
            <a:solidFill>
              <a:schemeClr val="dk2"/>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https://lh5.googleusercontent.com/xyjvmYZa5L4NT_-4das_cH19hiUvVPvr483K4v23zDK25aw_MnUb9feWeMINK9uhmqeV4L7_xki9UWPOHooFPc2fDX4Wh2JuZwubT48PChZ4M1lx3AXiBLbZcsN8t4-TLK5ulCSQB4E" id="416" name="Google Shape;416;p49"/>
          <p:cNvPicPr preferRelativeResize="0"/>
          <p:nvPr>
            <p:ph idx="1" type="body"/>
          </p:nvPr>
        </p:nvPicPr>
        <p:blipFill rotWithShape="1">
          <a:blip r:embed="rId3">
            <a:alphaModFix/>
          </a:blip>
          <a:srcRect b="0" l="0" r="0" t="0"/>
          <a:stretch/>
        </p:blipFill>
        <p:spPr>
          <a:xfrm>
            <a:off x="3634452" y="1314536"/>
            <a:ext cx="8412000" cy="5272500"/>
          </a:xfrm>
          <a:prstGeom prst="rect">
            <a:avLst/>
          </a:prstGeom>
          <a:noFill/>
          <a:ln>
            <a:noFill/>
          </a:ln>
        </p:spPr>
      </p:pic>
      <p:sp>
        <p:nvSpPr>
          <p:cNvPr id="417" name="Google Shape;417;p49"/>
          <p:cNvSpPr txBox="1"/>
          <p:nvPr/>
        </p:nvSpPr>
        <p:spPr>
          <a:xfrm>
            <a:off x="145453" y="1322174"/>
            <a:ext cx="3489000" cy="5325600"/>
          </a:xfrm>
          <a:prstGeom prst="rect">
            <a:avLst/>
          </a:prstGeom>
          <a:noFill/>
          <a:ln cap="flat" cmpd="sng" w="381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u="sng">
                <a:solidFill>
                  <a:schemeClr val="dk1"/>
                </a:solidFill>
                <a:latin typeface="Calibri"/>
                <a:ea typeface="Calibri"/>
                <a:cs typeface="Calibri"/>
                <a:sym typeface="Calibri"/>
                <a:hlinkClick r:id="rId4">
                  <a:extLst>
                    <a:ext uri="{A12FA001-AC4F-418D-AE19-62706E023703}">
                      <ahyp:hlinkClr val="tx"/>
                    </a:ext>
                  </a:extLst>
                </a:hlinkClick>
              </a:rPr>
              <a:t>Read</a:t>
            </a:r>
            <a:r>
              <a:rPr b="1" i="1" lang="en-US" sz="1800" u="sng">
                <a:solidFill>
                  <a:schemeClr val="dk1"/>
                </a:solidFill>
                <a:latin typeface="Calibri"/>
                <a:ea typeface="Calibri"/>
                <a:cs typeface="Calibri"/>
                <a:sym typeface="Calibri"/>
                <a:hlinkClick r:id="rId5">
                  <a:extLst>
                    <a:ext uri="{A12FA001-AC4F-418D-AE19-62706E023703}">
                      <ahyp:hlinkClr val="tx"/>
                    </a:ext>
                  </a:extLst>
                </a:hlinkClick>
              </a:rPr>
              <a:t>: </a:t>
            </a:r>
            <a:r>
              <a:rPr b="1" lang="en-US" sz="1800" u="sng">
                <a:solidFill>
                  <a:schemeClr val="dk1"/>
                </a:solidFill>
                <a:latin typeface="Calibri"/>
                <a:ea typeface="Calibri"/>
                <a:cs typeface="Calibri"/>
                <a:sym typeface="Calibri"/>
                <a:hlinkClick r:id="rId6">
                  <a:extLst>
                    <a:ext uri="{A12FA001-AC4F-418D-AE19-62706E023703}">
                      <ahyp:hlinkClr val="tx"/>
                    </a:ext>
                  </a:extLst>
                </a:hlinkClick>
              </a:rPr>
              <a:t>Minnesota Reports 89 COVID-19 Cases in Vaccinated People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Vaccines have new “holes” when variants affect the spike protein that antibodies target.  If the fit is not right antibodies won’t attach.</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As long as we have asymptomatic and </a:t>
            </a:r>
            <a:r>
              <a:rPr lang="en-US" sz="1800" u="sng">
                <a:solidFill>
                  <a:schemeClr val="dk1"/>
                </a:solidFill>
                <a:latin typeface="Calibri"/>
                <a:ea typeface="Calibri"/>
                <a:cs typeface="Calibri"/>
                <a:sym typeface="Calibri"/>
                <a:hlinkClick r:id="rId7">
                  <a:extLst>
                    <a:ext uri="{A12FA001-AC4F-418D-AE19-62706E023703}">
                      <ahyp:hlinkClr val="tx"/>
                    </a:ext>
                  </a:extLst>
                </a:hlinkClick>
              </a:rPr>
              <a:t>active cases in our community</a:t>
            </a:r>
            <a:r>
              <a:rPr lang="en-US" sz="1800">
                <a:solidFill>
                  <a:schemeClr val="dk1"/>
                </a:solidFill>
                <a:latin typeface="Calibri"/>
                <a:ea typeface="Calibri"/>
                <a:cs typeface="Calibri"/>
                <a:sym typeface="Calibri"/>
              </a:rPr>
              <a:t>, SARS-CoV-2 will continue mutating into variants that may be more infectious &amp;/or deadly like more mice eating holes in the cheese.</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Due to Delta variant even after being vaccinated we still need to wear masks, socially distance, ventilate, and sanitize.</a:t>
            </a:r>
            <a:endParaRPr/>
          </a:p>
        </p:txBody>
      </p:sp>
      <p:sp>
        <p:nvSpPr>
          <p:cNvPr id="418" name="Google Shape;418;p49"/>
          <p:cNvSpPr txBox="1"/>
          <p:nvPr/>
        </p:nvSpPr>
        <p:spPr>
          <a:xfrm>
            <a:off x="0" y="-17928"/>
            <a:ext cx="12192000" cy="1085700"/>
          </a:xfrm>
          <a:prstGeom prst="rect">
            <a:avLst/>
          </a:prstGeom>
          <a:solidFill>
            <a:srgbClr val="FFF2CC"/>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rmAutofit fontScale="92500"/>
          </a:bodyPr>
          <a:lstStyle/>
          <a:p>
            <a:pPr indent="0" lvl="0" marL="0" marR="0" rtl="0" algn="ctr">
              <a:lnSpc>
                <a:spcPct val="90000"/>
              </a:lnSpc>
              <a:spcBef>
                <a:spcPts val="0"/>
              </a:spcBef>
              <a:spcAft>
                <a:spcPts val="0"/>
              </a:spcAft>
              <a:buClr>
                <a:schemeClr val="dk1"/>
              </a:buClr>
              <a:buSzPct val="100000"/>
              <a:buFont typeface="Calibri"/>
              <a:buNone/>
            </a:pPr>
            <a:r>
              <a:rPr b="1" lang="en-US" sz="3200">
                <a:solidFill>
                  <a:schemeClr val="dk1"/>
                </a:solidFill>
                <a:latin typeface="Calibri"/>
                <a:ea typeface="Calibri"/>
                <a:cs typeface="Calibri"/>
                <a:sym typeface="Calibri"/>
              </a:rPr>
              <a:t>The variant vs. vaccine race: </a:t>
            </a:r>
            <a:endParaRPr/>
          </a:p>
          <a:p>
            <a:pPr indent="0" lvl="0" marL="0" marR="0" rtl="0" algn="ctr">
              <a:lnSpc>
                <a:spcPct val="90000"/>
              </a:lnSpc>
              <a:spcBef>
                <a:spcPts val="0"/>
              </a:spcBef>
              <a:spcAft>
                <a:spcPts val="0"/>
              </a:spcAft>
              <a:buClr>
                <a:schemeClr val="dk1"/>
              </a:buClr>
              <a:buSzPct val="100000"/>
              <a:buFont typeface="Calibri"/>
              <a:buNone/>
            </a:pPr>
            <a:r>
              <a:rPr b="1" lang="en-US" sz="3200">
                <a:solidFill>
                  <a:schemeClr val="dk1"/>
                </a:solidFill>
                <a:latin typeface="Calibri"/>
                <a:ea typeface="Calibri"/>
                <a:cs typeface="Calibri"/>
                <a:sym typeface="Calibri"/>
              </a:rPr>
              <a:t>A new layer of protection in the “Swiss Cheese” Model of COVID-19 Defense</a:t>
            </a:r>
            <a:endParaRPr b="1" sz="32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50"/>
          <p:cNvSpPr/>
          <p:nvPr/>
        </p:nvSpPr>
        <p:spPr>
          <a:xfrm>
            <a:off x="673261" y="5569541"/>
            <a:ext cx="10866300" cy="1015800"/>
          </a:xfrm>
          <a:prstGeom prst="rect">
            <a:avLst/>
          </a:prstGeom>
          <a:noFill/>
          <a:ln cap="flat" cmpd="sng" w="28575">
            <a:solidFill>
              <a:srgbClr val="2E75B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Arial"/>
              <a:buNone/>
            </a:pPr>
            <a:r>
              <a:rPr b="1" lang="en-US" sz="2000">
                <a:solidFill>
                  <a:schemeClr val="dk1"/>
                </a:solidFill>
                <a:latin typeface="Calibri"/>
                <a:ea typeface="Calibri"/>
                <a:cs typeface="Calibri"/>
                <a:sym typeface="Calibri"/>
              </a:rPr>
              <a:t>CURIOUS? </a:t>
            </a:r>
            <a:endParaRPr/>
          </a:p>
          <a:p>
            <a:pPr indent="0" lvl="0" marL="0" marR="0" rtl="0" algn="l">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Explore the References and appendices to go deeper into how Moderna and Pfizer-BioNTech’s mRNA vaccines work in the slides following References.</a:t>
            </a:r>
            <a:endParaRPr sz="2000">
              <a:solidFill>
                <a:schemeClr val="dk1"/>
              </a:solidFill>
              <a:latin typeface="Calibri"/>
              <a:ea typeface="Calibri"/>
              <a:cs typeface="Calibri"/>
              <a:sym typeface="Calibri"/>
            </a:endParaRPr>
          </a:p>
        </p:txBody>
      </p:sp>
      <p:pic>
        <p:nvPicPr>
          <p:cNvPr id="425" name="Google Shape;425;p50"/>
          <p:cNvPicPr preferRelativeResize="0"/>
          <p:nvPr/>
        </p:nvPicPr>
        <p:blipFill rotWithShape="1">
          <a:blip r:embed="rId3">
            <a:alphaModFix/>
          </a:blip>
          <a:srcRect b="0" l="0" r="0" t="0"/>
          <a:stretch/>
        </p:blipFill>
        <p:spPr>
          <a:xfrm>
            <a:off x="4441375" y="1010025"/>
            <a:ext cx="7542331" cy="4253050"/>
          </a:xfrm>
          <a:prstGeom prst="rect">
            <a:avLst/>
          </a:prstGeom>
          <a:noFill/>
          <a:ln cap="flat" cmpd="sng" w="12700">
            <a:solidFill>
              <a:srgbClr val="0070C0"/>
            </a:solidFill>
            <a:prstDash val="solid"/>
            <a:round/>
            <a:headEnd len="sm" w="sm" type="none"/>
            <a:tailEnd len="sm" w="sm" type="none"/>
          </a:ln>
        </p:spPr>
      </p:pic>
      <p:sp>
        <p:nvSpPr>
          <p:cNvPr id="426" name="Google Shape;426;p50"/>
          <p:cNvSpPr txBox="1"/>
          <p:nvPr/>
        </p:nvSpPr>
        <p:spPr>
          <a:xfrm>
            <a:off x="153483" y="904383"/>
            <a:ext cx="4287900" cy="4402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If your friends or family don’t want to get tested or vaccinated because they worry about getting infected with the virus causing COVID-19, you could tell them this story.</a:t>
            </a:r>
            <a:endParaRPr sz="1600"/>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If you see a wheel with spokes, handlebars, and a chain you will probably think of a bicycle. But you cannot ride it—it’s not a working bicycle.</a:t>
            </a:r>
            <a:endParaRPr sz="1600"/>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In the same way, the few pieces in a vaccine are </a:t>
            </a:r>
            <a:r>
              <a:rPr b="1" lang="en-US" sz="2000">
                <a:solidFill>
                  <a:schemeClr val="dk1"/>
                </a:solidFill>
                <a:latin typeface="Calibri"/>
                <a:ea typeface="Calibri"/>
                <a:cs typeface="Calibri"/>
                <a:sym typeface="Calibri"/>
              </a:rPr>
              <a:t>not a </a:t>
            </a:r>
            <a:r>
              <a:rPr lang="en-US" sz="2000">
                <a:solidFill>
                  <a:schemeClr val="dk1"/>
                </a:solidFill>
                <a:latin typeface="Calibri"/>
                <a:ea typeface="Calibri"/>
                <a:cs typeface="Calibri"/>
                <a:sym typeface="Calibri"/>
              </a:rPr>
              <a:t>working virus and cannot cause infection or COVID-19.</a:t>
            </a:r>
            <a:endParaRPr sz="2000">
              <a:solidFill>
                <a:schemeClr val="dk1"/>
              </a:solidFill>
              <a:latin typeface="Calibri"/>
              <a:ea typeface="Calibri"/>
              <a:cs typeface="Calibri"/>
              <a:sym typeface="Calibri"/>
            </a:endParaRPr>
          </a:p>
        </p:txBody>
      </p:sp>
      <p:sp>
        <p:nvSpPr>
          <p:cNvPr id="427" name="Google Shape;427;p50"/>
          <p:cNvSpPr/>
          <p:nvPr/>
        </p:nvSpPr>
        <p:spPr>
          <a:xfrm>
            <a:off x="0" y="12000"/>
            <a:ext cx="12253200" cy="803400"/>
          </a:xfrm>
          <a:prstGeom prst="rect">
            <a:avLst/>
          </a:prstGeom>
          <a:solidFill>
            <a:srgbClr val="CFE2F3">
              <a:alpha val="893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0"/>
          <p:cNvSpPr txBox="1"/>
          <p:nvPr>
            <p:ph type="title"/>
          </p:nvPr>
        </p:nvSpPr>
        <p:spPr>
          <a:xfrm>
            <a:off x="45449" y="102750"/>
            <a:ext cx="12162300" cy="621900"/>
          </a:xfrm>
          <a:prstGeom prst="rect">
            <a:avLst/>
          </a:prstGeom>
          <a:solidFill>
            <a:srgbClr val="DDEAF6"/>
          </a:solid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2800">
                <a:latin typeface="Calibri"/>
                <a:ea typeface="Calibri"/>
                <a:cs typeface="Calibri"/>
                <a:sym typeface="Calibri"/>
              </a:rPr>
              <a:t>Myths and Rumors: </a:t>
            </a:r>
            <a:br>
              <a:rPr lang="en-US" sz="2800">
                <a:latin typeface="Calibri"/>
                <a:ea typeface="Calibri"/>
                <a:cs typeface="Calibri"/>
                <a:sym typeface="Calibri"/>
              </a:rPr>
            </a:br>
            <a:r>
              <a:rPr lang="en-US" sz="2800">
                <a:latin typeface="Calibri"/>
                <a:ea typeface="Calibri"/>
                <a:cs typeface="Calibri"/>
                <a:sym typeface="Calibri"/>
              </a:rPr>
              <a:t>Tests and vaccines CANNOT cause SARS-CoV-2 infection or cause COVID-19 illness.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51"/>
          <p:cNvSpPr txBox="1"/>
          <p:nvPr>
            <p:ph type="title"/>
          </p:nvPr>
        </p:nvSpPr>
        <p:spPr>
          <a:xfrm>
            <a:off x="683394" y="365125"/>
            <a:ext cx="10670400" cy="943800"/>
          </a:xfrm>
          <a:prstGeom prst="rect">
            <a:avLst/>
          </a:prstGeom>
          <a:solidFill>
            <a:srgbClr val="DDEAF6"/>
          </a:solidFill>
          <a:ln cap="flat" cmpd="sng" w="28575">
            <a:solidFill>
              <a:srgbClr val="385623"/>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b="1" i="1" lang="en-US" sz="4000"/>
              <a:t>Have you heard these common myths and rumors?</a:t>
            </a:r>
            <a:endParaRPr sz="4000"/>
          </a:p>
        </p:txBody>
      </p:sp>
      <p:sp>
        <p:nvSpPr>
          <p:cNvPr id="434" name="Google Shape;434;p51"/>
          <p:cNvSpPr txBox="1"/>
          <p:nvPr>
            <p:ph idx="1" type="body"/>
          </p:nvPr>
        </p:nvSpPr>
        <p:spPr>
          <a:xfrm>
            <a:off x="760397" y="1626669"/>
            <a:ext cx="10593300" cy="4866300"/>
          </a:xfrm>
          <a:prstGeom prst="rect">
            <a:avLst/>
          </a:prstGeom>
          <a:noFill/>
          <a:ln cap="flat" cmpd="sng" w="57150">
            <a:solidFill>
              <a:srgbClr val="2E75B5"/>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lt1"/>
              </a:buClr>
              <a:buSzPct val="100000"/>
              <a:buChar char="•"/>
            </a:pPr>
            <a:r>
              <a:rPr b="1" i="1" lang="en-US" sz="12800">
                <a:solidFill>
                  <a:schemeClr val="lt1"/>
                </a:solidFill>
              </a:rPr>
              <a:t>Have you heard these common myths and rumors?</a:t>
            </a:r>
            <a:endParaRPr i="1" sz="3200"/>
          </a:p>
          <a:p>
            <a:pPr indent="0" lvl="0" marL="0" rtl="0" algn="l">
              <a:lnSpc>
                <a:spcPct val="90000"/>
              </a:lnSpc>
              <a:spcBef>
                <a:spcPts val="1000"/>
              </a:spcBef>
              <a:spcAft>
                <a:spcPts val="0"/>
              </a:spcAft>
              <a:buClr>
                <a:schemeClr val="dk1"/>
              </a:buClr>
              <a:buSzPct val="100000"/>
              <a:buNone/>
            </a:pPr>
            <a:r>
              <a:rPr i="1" lang="en-US" sz="9600"/>
              <a:t>Start with </a:t>
            </a:r>
            <a:r>
              <a:rPr b="1" lang="en-US" sz="9600" u="sng">
                <a:solidFill>
                  <a:schemeClr val="hlink"/>
                </a:solidFill>
                <a:hlinkClick r:id="rId3"/>
              </a:rPr>
              <a:t>Myth: Vaccines can cause Autism</a:t>
            </a:r>
            <a:endParaRPr b="1" sz="9600"/>
          </a:p>
          <a:p>
            <a:pPr indent="0" lvl="0" marL="0" rtl="0" algn="l">
              <a:lnSpc>
                <a:spcPct val="90000"/>
              </a:lnSpc>
              <a:spcBef>
                <a:spcPts val="1000"/>
              </a:spcBef>
              <a:spcAft>
                <a:spcPts val="0"/>
              </a:spcAft>
              <a:buClr>
                <a:schemeClr val="dk1"/>
              </a:buClr>
              <a:buSzPct val="100000"/>
              <a:buNone/>
            </a:pPr>
            <a:r>
              <a:t/>
            </a:r>
            <a:endParaRPr b="1" sz="9600"/>
          </a:p>
          <a:p>
            <a:pPr indent="0" lvl="0" marL="0" rtl="0" algn="l">
              <a:lnSpc>
                <a:spcPct val="90000"/>
              </a:lnSpc>
              <a:spcBef>
                <a:spcPts val="1000"/>
              </a:spcBef>
              <a:spcAft>
                <a:spcPts val="0"/>
              </a:spcAft>
              <a:buClr>
                <a:schemeClr val="dk1"/>
              </a:buClr>
              <a:buSzPct val="100000"/>
              <a:buNone/>
            </a:pPr>
            <a:r>
              <a:rPr i="1" lang="en-US" sz="9600"/>
              <a:t>Then explore your questions at </a:t>
            </a:r>
            <a:r>
              <a:rPr i="1" lang="en-US" sz="9600" u="sng">
                <a:solidFill>
                  <a:schemeClr val="hlink"/>
                </a:solidFill>
                <a:hlinkClick r:id="rId4"/>
              </a:rPr>
              <a:t>VIDEOS by COVID-19 PREVENTION NETWORK</a:t>
            </a:r>
            <a:r>
              <a:rPr i="1" lang="en-US" sz="9600"/>
              <a:t>  </a:t>
            </a:r>
            <a:endParaRPr/>
          </a:p>
          <a:p>
            <a:pPr indent="0" lvl="0" marL="0" rtl="0" algn="l">
              <a:lnSpc>
                <a:spcPct val="90000"/>
              </a:lnSpc>
              <a:spcBef>
                <a:spcPts val="1000"/>
              </a:spcBef>
              <a:spcAft>
                <a:spcPts val="0"/>
              </a:spcAft>
              <a:buClr>
                <a:schemeClr val="dk1"/>
              </a:buClr>
              <a:buSzPct val="100000"/>
              <a:buNone/>
            </a:pPr>
            <a:r>
              <a:t/>
            </a:r>
            <a:endParaRPr i="1" sz="9600"/>
          </a:p>
          <a:p>
            <a:pPr indent="-133350" lvl="0" marL="285750" rtl="0" algn="l">
              <a:lnSpc>
                <a:spcPct val="90000"/>
              </a:lnSpc>
              <a:spcBef>
                <a:spcPts val="1000"/>
              </a:spcBef>
              <a:spcAft>
                <a:spcPts val="0"/>
              </a:spcAft>
              <a:buClr>
                <a:schemeClr val="dk1"/>
              </a:buClr>
              <a:buSzPct val="100000"/>
              <a:buNone/>
            </a:pPr>
            <a:r>
              <a:t/>
            </a:r>
            <a:endParaRPr i="1" sz="9600"/>
          </a:p>
          <a:p>
            <a:pPr indent="-133350" lvl="0" marL="285750" rtl="0" algn="l">
              <a:lnSpc>
                <a:spcPct val="90000"/>
              </a:lnSpc>
              <a:spcBef>
                <a:spcPts val="1000"/>
              </a:spcBef>
              <a:spcAft>
                <a:spcPts val="0"/>
              </a:spcAft>
              <a:buClr>
                <a:schemeClr val="dk1"/>
              </a:buClr>
              <a:buSzPct val="100000"/>
              <a:buNone/>
            </a:pPr>
            <a:r>
              <a:t/>
            </a:r>
            <a:endParaRPr i="1" sz="9600"/>
          </a:p>
          <a:p>
            <a:pPr indent="-133350" lvl="0" marL="285750" rtl="0" algn="l">
              <a:lnSpc>
                <a:spcPct val="90000"/>
              </a:lnSpc>
              <a:spcBef>
                <a:spcPts val="1000"/>
              </a:spcBef>
              <a:spcAft>
                <a:spcPts val="0"/>
              </a:spcAft>
              <a:buClr>
                <a:schemeClr val="dk1"/>
              </a:buClr>
              <a:buSzPct val="100000"/>
              <a:buNone/>
            </a:pPr>
            <a:r>
              <a:t/>
            </a:r>
            <a:endParaRPr i="1" sz="9600"/>
          </a:p>
          <a:p>
            <a:pPr indent="0" lvl="0" marL="0" rtl="0" algn="l">
              <a:lnSpc>
                <a:spcPct val="90000"/>
              </a:lnSpc>
              <a:spcBef>
                <a:spcPts val="1000"/>
              </a:spcBef>
              <a:spcAft>
                <a:spcPts val="0"/>
              </a:spcAft>
              <a:buClr>
                <a:schemeClr val="dk1"/>
              </a:buClr>
              <a:buSzPct val="100000"/>
              <a:buNone/>
            </a:pPr>
            <a:r>
              <a:rPr b="1" i="1" lang="en-US" sz="9600"/>
              <a:t>Congratulations! </a:t>
            </a:r>
            <a:endParaRPr/>
          </a:p>
          <a:p>
            <a:pPr indent="0" lvl="0" marL="0" rtl="0" algn="l">
              <a:lnSpc>
                <a:spcPct val="90000"/>
              </a:lnSpc>
              <a:spcBef>
                <a:spcPts val="1000"/>
              </a:spcBef>
              <a:spcAft>
                <a:spcPts val="0"/>
              </a:spcAft>
              <a:buClr>
                <a:schemeClr val="dk1"/>
              </a:buClr>
              <a:buSzPct val="100000"/>
              <a:buNone/>
            </a:pPr>
            <a:r>
              <a:rPr b="1" i="1" lang="en-US" sz="9600"/>
              <a:t>After viewing a few videos, you are ready to review then take a 10 question quiz to check your learning.  You can take the quiz multiple times to reach a goal of 90%.</a:t>
            </a:r>
            <a:endParaRPr/>
          </a:p>
          <a:p>
            <a:pPr indent="0" lvl="0" marL="0" rtl="0" algn="l">
              <a:lnSpc>
                <a:spcPct val="90000"/>
              </a:lnSpc>
              <a:spcBef>
                <a:spcPts val="1000"/>
              </a:spcBef>
              <a:spcAft>
                <a:spcPts val="0"/>
              </a:spcAft>
              <a:buClr>
                <a:schemeClr val="dk1"/>
              </a:buClr>
              <a:buSzPct val="100000"/>
              <a:buNone/>
            </a:pPr>
            <a:r>
              <a:t/>
            </a:r>
            <a:endParaRPr b="1" sz="9600">
              <a:solidFill>
                <a:srgbClr val="008000"/>
              </a:solidFill>
            </a:endParaRPr>
          </a:p>
          <a:p>
            <a:pPr indent="-76200" lvl="0" marL="228600" rtl="0" algn="l">
              <a:lnSpc>
                <a:spcPct val="90000"/>
              </a:lnSpc>
              <a:spcBef>
                <a:spcPts val="1000"/>
              </a:spcBef>
              <a:spcAft>
                <a:spcPts val="0"/>
              </a:spcAft>
              <a:buClr>
                <a:schemeClr val="dk1"/>
              </a:buClr>
              <a:buSzPct val="100000"/>
              <a:buNone/>
            </a:pPr>
            <a:r>
              <a:t/>
            </a:r>
            <a:endParaRPr sz="9600"/>
          </a:p>
          <a:p>
            <a:pPr indent="0" lvl="0" marL="0" rtl="0" algn="l">
              <a:lnSpc>
                <a:spcPct val="90000"/>
              </a:lnSpc>
              <a:spcBef>
                <a:spcPts val="1000"/>
              </a:spcBef>
              <a:spcAft>
                <a:spcPts val="0"/>
              </a:spcAft>
              <a:buClr>
                <a:schemeClr val="dk1"/>
              </a:buClr>
              <a:buSzPct val="100000"/>
              <a:buNone/>
            </a:pPr>
            <a:r>
              <a:t/>
            </a:r>
            <a:endParaRPr sz="9600"/>
          </a:p>
          <a:p>
            <a:pPr indent="-184150"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p52"/>
          <p:cNvSpPr txBox="1"/>
          <p:nvPr>
            <p:ph idx="1" type="body"/>
          </p:nvPr>
        </p:nvSpPr>
        <p:spPr>
          <a:xfrm>
            <a:off x="6718852" y="5390539"/>
            <a:ext cx="5473200" cy="1224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600"/>
              <a:buNone/>
            </a:pPr>
            <a:r>
              <a:rPr b="1" lang="en-US" sz="1600">
                <a:solidFill>
                  <a:schemeClr val="dk1"/>
                </a:solidFill>
              </a:rPr>
              <a:t>RESOURCES</a:t>
            </a:r>
            <a:endParaRPr/>
          </a:p>
          <a:p>
            <a:pPr indent="0" lvl="0" marL="0" rtl="0" algn="ctr">
              <a:lnSpc>
                <a:spcPct val="100000"/>
              </a:lnSpc>
              <a:spcBef>
                <a:spcPts val="0"/>
              </a:spcBef>
              <a:spcAft>
                <a:spcPts val="0"/>
              </a:spcAft>
              <a:buClr>
                <a:schemeClr val="dk1"/>
              </a:buClr>
              <a:buSzPts val="1600"/>
              <a:buNone/>
            </a:pPr>
            <a:r>
              <a:rPr lang="en-US" sz="1600" u="sng">
                <a:solidFill>
                  <a:schemeClr val="dk1"/>
                </a:solidFill>
                <a:hlinkClick r:id="rId3">
                  <a:extLst>
                    <a:ext uri="{A12FA001-AC4F-418D-AE19-62706E023703}">
                      <ahyp:hlinkClr val="tx"/>
                    </a:ext>
                  </a:extLst>
                </a:hlinkClick>
              </a:rPr>
              <a:t>www.paac.info</a:t>
            </a:r>
            <a:endParaRPr sz="1600">
              <a:solidFill>
                <a:schemeClr val="dk1"/>
              </a:solidFill>
            </a:endParaRPr>
          </a:p>
          <a:p>
            <a:pPr indent="0" lvl="0" marL="0" rtl="0" algn="ctr">
              <a:lnSpc>
                <a:spcPct val="100000"/>
              </a:lnSpc>
              <a:spcBef>
                <a:spcPts val="0"/>
              </a:spcBef>
              <a:spcAft>
                <a:spcPts val="0"/>
              </a:spcAft>
              <a:buClr>
                <a:schemeClr val="dk1"/>
              </a:buClr>
              <a:buSzPts val="1600"/>
              <a:buNone/>
            </a:pPr>
            <a:r>
              <a:rPr lang="en-US" sz="1600" u="sng">
                <a:solidFill>
                  <a:schemeClr val="dk1"/>
                </a:solidFill>
              </a:rPr>
              <a:t>https://www.coronaviruspreventionnetwork.org</a:t>
            </a:r>
            <a:endParaRPr sz="1600" u="sng">
              <a:solidFill>
                <a:schemeClr val="dk1"/>
              </a:solidFill>
            </a:endParaRPr>
          </a:p>
        </p:txBody>
      </p:sp>
      <p:sp>
        <p:nvSpPr>
          <p:cNvPr id="441" name="Google Shape;441;p52"/>
          <p:cNvSpPr txBox="1"/>
          <p:nvPr/>
        </p:nvSpPr>
        <p:spPr>
          <a:xfrm>
            <a:off x="6317976" y="427512"/>
            <a:ext cx="5380500" cy="4771500"/>
          </a:xfrm>
          <a:prstGeom prst="rect">
            <a:avLst/>
          </a:prstGeom>
          <a:noFill/>
          <a:ln cap="flat" cmpd="sng" w="38100">
            <a:solidFill>
              <a:srgbClr val="008000"/>
            </a:solidFill>
            <a:prstDash val="solid"/>
            <a:round/>
            <a:headEnd len="sm" w="sm" type="none"/>
            <a:tailEnd len="sm" w="sm" type="none"/>
          </a:ln>
        </p:spPr>
        <p:txBody>
          <a:bodyPr anchorCtr="0" anchor="t" bIns="45700" lIns="91425" spcFirstLastPara="1" rIns="91425" wrap="square" tIns="45700">
            <a:spAutoFit/>
          </a:bodyPr>
          <a:lstStyle/>
          <a:p>
            <a:pPr indent="0" lvl="1" marL="457200" marR="0" rtl="0" algn="l">
              <a:spcBef>
                <a:spcPts val="0"/>
              </a:spcBef>
              <a:spcAft>
                <a:spcPts val="0"/>
              </a:spcAft>
              <a:buNone/>
            </a:pPr>
            <a:r>
              <a:t/>
            </a:r>
            <a:endParaRPr b="0" i="0" sz="1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INFORMATION &amp; HELP FOR YOUR ʻOHANA</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If you </a:t>
            </a:r>
            <a:r>
              <a:rPr b="1" lang="en-US" sz="2400" u="sng">
                <a:solidFill>
                  <a:schemeClr val="dk1"/>
                </a:solidFill>
                <a:latin typeface="Calibri"/>
                <a:ea typeface="Calibri"/>
                <a:cs typeface="Calibri"/>
                <a:sym typeface="Calibri"/>
              </a:rPr>
              <a:t>need to get tested or know someone who needs to get tested</a:t>
            </a:r>
            <a:r>
              <a:rPr lang="en-US" sz="2400">
                <a:solidFill>
                  <a:schemeClr val="dk1"/>
                </a:solidFill>
                <a:latin typeface="Calibri"/>
                <a:ea typeface="Calibri"/>
                <a:cs typeface="Calibri"/>
                <a:sym typeface="Calibri"/>
              </a:rPr>
              <a:t>, please consider the drive-thru at the   Wai‘anae Coast Comprehensive Health Center.</a:t>
            </a:r>
            <a:endParaRPr/>
          </a:p>
          <a:p>
            <a:pPr indent="-133350" lvl="0" marL="285750" marR="0" rtl="0" algn="l">
              <a:spcBef>
                <a:spcPts val="0"/>
              </a:spcBef>
              <a:spcAft>
                <a:spcPts val="0"/>
              </a:spcAft>
              <a:buClr>
                <a:schemeClr val="lt1"/>
              </a:buClr>
              <a:buSzPts val="2400"/>
              <a:buFont typeface="Arial"/>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For screenings and appointments please call the WCCHC Hotline: </a:t>
            </a:r>
            <a:endParaRPr/>
          </a:p>
          <a:p>
            <a:pPr indent="0" lvl="0" marL="0" marR="0" rtl="0" algn="ctr">
              <a:spcBef>
                <a:spcPts val="0"/>
              </a:spcBef>
              <a:spcAft>
                <a:spcPts val="0"/>
              </a:spcAft>
              <a:buNone/>
            </a:pPr>
            <a:r>
              <a:rPr b="1" lang="en-US" sz="2400">
                <a:solidFill>
                  <a:schemeClr val="dk1"/>
                </a:solidFill>
                <a:latin typeface="Calibri"/>
                <a:ea typeface="Calibri"/>
                <a:cs typeface="Calibri"/>
                <a:sym typeface="Calibri"/>
              </a:rPr>
              <a:t>808-697-3170</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p52"/>
          <p:cNvSpPr txBox="1"/>
          <p:nvPr/>
        </p:nvSpPr>
        <p:spPr>
          <a:xfrm>
            <a:off x="308008" y="427512"/>
            <a:ext cx="5565900" cy="5941500"/>
          </a:xfrm>
          <a:prstGeom prst="rect">
            <a:avLst/>
          </a:prstGeom>
          <a:solidFill>
            <a:srgbClr val="DDEAF6"/>
          </a:solidFill>
          <a:ln cap="flat" cmpd="sng" w="38100">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Research: Click on </a:t>
            </a:r>
            <a:r>
              <a:rPr b="1" lang="en-US" sz="2400" u="sng">
                <a:solidFill>
                  <a:schemeClr val="dk1"/>
                </a:solidFill>
                <a:latin typeface="Calibri"/>
                <a:ea typeface="Calibri"/>
                <a:cs typeface="Calibri"/>
                <a:sym typeface="Calibri"/>
              </a:rPr>
              <a:t>Tests, Vaccines, and Variants for Report Sheet</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How many people do you personally know who had COVID-19?  What impacts did it have on their lives?</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How many people do you know who DO NOT want to get tested or vaccinated?</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Why do you think they feel this way?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How many people do you know who ARE or WANT to be vaccinated?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Why do you think they want to get vaccinated?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Ask someone who got vaccinated if s/he still worries about getting COVID-19 and why.</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If worried, what does s/he do to prevent infection?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Reflection: what are your thoughts about getting vaccinated? </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Reflection:  Considering what you learned about tests, vaccines, and variants what would you say to someone who hesitates to get tested or vaccinated?</a:t>
            </a:r>
            <a:endParaRPr/>
          </a:p>
          <a:p>
            <a:pPr indent="-342900" lvl="0" marL="342900" marR="0" rtl="0" algn="l">
              <a:lnSpc>
                <a:spcPct val="100000"/>
              </a:lnSpc>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 If you were in charge of tests and vaccines in Hawai‘i, what would you do?</a:t>
            </a:r>
            <a:endParaRPr/>
          </a:p>
        </p:txBody>
      </p:sp>
      <p:pic>
        <p:nvPicPr>
          <p:cNvPr id="443" name="Google Shape;443;p52"/>
          <p:cNvPicPr preferRelativeResize="0"/>
          <p:nvPr/>
        </p:nvPicPr>
        <p:blipFill rotWithShape="1">
          <a:blip r:embed="rId4">
            <a:alphaModFix/>
          </a:blip>
          <a:srcRect b="0" l="0" r="0" t="0"/>
          <a:stretch/>
        </p:blipFill>
        <p:spPr>
          <a:xfrm>
            <a:off x="6100758" y="5442865"/>
            <a:ext cx="1236187" cy="117169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437761" y="270562"/>
            <a:ext cx="11353800" cy="1325700"/>
          </a:xfrm>
          <a:prstGeom prst="rect">
            <a:avLst/>
          </a:prstGeom>
          <a:solidFill>
            <a:srgbClr val="DDEAF6"/>
          </a:solidFill>
          <a:ln cap="flat" cmpd="sng" w="28575">
            <a:solidFill>
              <a:srgbClr val="0070C0"/>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b="1" lang="en-US" sz="3600"/>
              <a:t> Testing, Vaccinations, and Variants </a:t>
            </a:r>
            <a:r>
              <a:rPr b="1" lang="en-US" sz="3200" u="sng">
                <a:solidFill>
                  <a:schemeClr val="hlink"/>
                </a:solidFill>
                <a:hlinkClick r:id="rId3"/>
              </a:rPr>
              <a:t>10 Question </a:t>
            </a:r>
            <a:r>
              <a:rPr b="1" lang="en-US" sz="3200"/>
              <a:t>Quiz </a:t>
            </a:r>
            <a:br>
              <a:rPr b="1" lang="en-US" sz="3200"/>
            </a:br>
            <a:r>
              <a:rPr b="1" lang="en-US" sz="3200"/>
              <a:t>&amp; </a:t>
            </a:r>
            <a:r>
              <a:rPr b="1" lang="en-US" sz="3200" u="sng">
                <a:solidFill>
                  <a:schemeClr val="hlink"/>
                </a:solidFill>
                <a:hlinkClick r:id="rId4"/>
              </a:rPr>
              <a:t>Feedback Form</a:t>
            </a:r>
            <a:endParaRPr b="1" sz="3200" u="sng"/>
          </a:p>
        </p:txBody>
      </p:sp>
      <p:sp>
        <p:nvSpPr>
          <p:cNvPr id="449" name="Google Shape;449;p53"/>
          <p:cNvSpPr txBox="1"/>
          <p:nvPr>
            <p:ph idx="1" type="body"/>
          </p:nvPr>
        </p:nvSpPr>
        <p:spPr>
          <a:xfrm>
            <a:off x="437761" y="1753435"/>
            <a:ext cx="11353800" cy="4833900"/>
          </a:xfrm>
          <a:prstGeom prst="rect">
            <a:avLst/>
          </a:prstGeom>
          <a:solidFill>
            <a:schemeClr val="lt1"/>
          </a:solidFill>
          <a:ln cap="flat" cmpd="sng" w="2857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0"/>
              </a:spcBef>
              <a:spcAft>
                <a:spcPts val="0"/>
              </a:spcAft>
              <a:buClr>
                <a:schemeClr val="dk1"/>
              </a:buClr>
              <a:buSzPts val="1045"/>
              <a:buNone/>
            </a:pPr>
            <a:r>
              <a:t/>
            </a:r>
            <a:endParaRPr b="1" sz="1645"/>
          </a:p>
          <a:p>
            <a:pPr indent="0" lvl="0" marL="0" rtl="0" algn="l">
              <a:lnSpc>
                <a:spcPct val="70000"/>
              </a:lnSpc>
              <a:spcBef>
                <a:spcPts val="1000"/>
              </a:spcBef>
              <a:spcAft>
                <a:spcPts val="0"/>
              </a:spcAft>
              <a:buClr>
                <a:schemeClr val="dk1"/>
              </a:buClr>
              <a:buSzPts val="1045"/>
              <a:buNone/>
            </a:pPr>
            <a:r>
              <a:rPr b="1" lang="en-US" sz="1845"/>
              <a:t>First</a:t>
            </a:r>
            <a:r>
              <a:rPr lang="en-US" sz="1845"/>
              <a:t> review the slides and diagrams and click on links to read articles and view videos. </a:t>
            </a:r>
            <a:endParaRPr sz="2130"/>
          </a:p>
          <a:p>
            <a:pPr indent="0" lvl="0" marL="0" rtl="0" algn="l">
              <a:lnSpc>
                <a:spcPct val="70000"/>
              </a:lnSpc>
              <a:spcBef>
                <a:spcPts val="1000"/>
              </a:spcBef>
              <a:spcAft>
                <a:spcPts val="0"/>
              </a:spcAft>
              <a:buClr>
                <a:schemeClr val="dk1"/>
              </a:buClr>
              <a:buSzPts val="1045"/>
              <a:buNone/>
            </a:pPr>
            <a:r>
              <a:rPr b="1" lang="en-US" sz="1845"/>
              <a:t>Second</a:t>
            </a:r>
            <a:r>
              <a:rPr lang="en-US" sz="1845"/>
              <a:t>, review Glossary </a:t>
            </a:r>
            <a:endParaRPr sz="2130"/>
          </a:p>
          <a:p>
            <a:pPr indent="0" lvl="0" marL="0" rtl="0" algn="l">
              <a:lnSpc>
                <a:spcPct val="70000"/>
              </a:lnSpc>
              <a:spcBef>
                <a:spcPts val="1000"/>
              </a:spcBef>
              <a:spcAft>
                <a:spcPts val="0"/>
              </a:spcAft>
              <a:buClr>
                <a:schemeClr val="dk1"/>
              </a:buClr>
              <a:buSzPts val="1045"/>
              <a:buNone/>
            </a:pPr>
            <a:r>
              <a:rPr b="1" lang="en-US" sz="1845"/>
              <a:t>Third</a:t>
            </a:r>
            <a:r>
              <a:rPr lang="en-US" sz="1845"/>
              <a:t>, click on “10 Question” link to start the quiz for this module. </a:t>
            </a:r>
            <a:endParaRPr sz="2130"/>
          </a:p>
          <a:p>
            <a:pPr indent="-247967" lvl="0" marL="228600" rtl="0" algn="l">
              <a:lnSpc>
                <a:spcPct val="70000"/>
              </a:lnSpc>
              <a:spcBef>
                <a:spcPts val="1000"/>
              </a:spcBef>
              <a:spcAft>
                <a:spcPts val="0"/>
              </a:spcAft>
              <a:buClr>
                <a:schemeClr val="dk1"/>
              </a:buClr>
              <a:buSzPts val="1845"/>
              <a:buChar char="•"/>
            </a:pPr>
            <a:r>
              <a:rPr lang="en-US" sz="1845"/>
              <a:t>Your goal is to score at least 90%, 9 correct out of 10. </a:t>
            </a:r>
            <a:endParaRPr sz="2130"/>
          </a:p>
          <a:p>
            <a:pPr indent="-247967" lvl="0" marL="228600" rtl="0" algn="l">
              <a:lnSpc>
                <a:spcPct val="70000"/>
              </a:lnSpc>
              <a:spcBef>
                <a:spcPts val="1000"/>
              </a:spcBef>
              <a:spcAft>
                <a:spcPts val="0"/>
              </a:spcAft>
              <a:buClr>
                <a:schemeClr val="dk1"/>
              </a:buClr>
              <a:buSzPts val="1845"/>
              <a:buChar char="•"/>
            </a:pPr>
            <a:r>
              <a:rPr lang="en-US" sz="1845"/>
              <a:t>If under 90%, do not submit.  Your can review and retake the quiz twice more. </a:t>
            </a:r>
            <a:endParaRPr sz="2130"/>
          </a:p>
          <a:p>
            <a:pPr indent="-247967" lvl="0" marL="228600" rtl="0" algn="l">
              <a:lnSpc>
                <a:spcPct val="70000"/>
              </a:lnSpc>
              <a:spcBef>
                <a:spcPts val="1000"/>
              </a:spcBef>
              <a:spcAft>
                <a:spcPts val="0"/>
              </a:spcAft>
              <a:buClr>
                <a:schemeClr val="dk1"/>
              </a:buClr>
              <a:buSzPts val="1845"/>
              <a:buChar char="•"/>
            </a:pPr>
            <a:r>
              <a:rPr lang="en-US" sz="1845"/>
              <a:t>Some questions may be different in each quiz. </a:t>
            </a:r>
            <a:endParaRPr sz="2130"/>
          </a:p>
          <a:p>
            <a:pPr indent="-113029" lvl="0" marL="228600" rtl="0" algn="l">
              <a:lnSpc>
                <a:spcPct val="70000"/>
              </a:lnSpc>
              <a:spcBef>
                <a:spcPts val="1000"/>
              </a:spcBef>
              <a:spcAft>
                <a:spcPts val="0"/>
              </a:spcAft>
              <a:buClr>
                <a:schemeClr val="dk1"/>
              </a:buClr>
              <a:buSzPts val="1235"/>
              <a:buNone/>
            </a:pPr>
            <a:r>
              <a:t/>
            </a:r>
            <a:endParaRPr sz="1835"/>
          </a:p>
          <a:p>
            <a:pPr indent="0" lvl="0" marL="0" rtl="0" algn="l">
              <a:lnSpc>
                <a:spcPct val="100000"/>
              </a:lnSpc>
              <a:spcBef>
                <a:spcPts val="1000"/>
              </a:spcBef>
              <a:spcAft>
                <a:spcPts val="0"/>
              </a:spcAft>
              <a:buClr>
                <a:schemeClr val="dk1"/>
              </a:buClr>
              <a:buSzPts val="1140"/>
              <a:buNone/>
            </a:pPr>
            <a:r>
              <a:rPr b="1" lang="en-US" sz="1940"/>
              <a:t>Finally,</a:t>
            </a:r>
            <a:r>
              <a:rPr lang="en-US" sz="1940"/>
              <a:t> please</a:t>
            </a:r>
            <a:r>
              <a:rPr lang="en-US" sz="1940"/>
              <a:t> click on the link</a:t>
            </a:r>
            <a:r>
              <a:rPr lang="en-US" sz="1940"/>
              <a:t> for a very short </a:t>
            </a:r>
            <a:r>
              <a:rPr lang="en-US" sz="1940" u="sng"/>
              <a:t>Feedback Form </a:t>
            </a:r>
            <a:r>
              <a:rPr lang="en-US" sz="1940"/>
              <a:t>that lets us know your thoughts about this module and how we can follow up to make it better.</a:t>
            </a:r>
            <a:endParaRPr sz="2130"/>
          </a:p>
          <a:p>
            <a:pPr indent="0" lvl="0" marL="0" rtl="0" algn="ctr">
              <a:lnSpc>
                <a:spcPct val="70000"/>
              </a:lnSpc>
              <a:spcBef>
                <a:spcPts val="1000"/>
              </a:spcBef>
              <a:spcAft>
                <a:spcPts val="0"/>
              </a:spcAft>
              <a:buClr>
                <a:schemeClr val="dk1"/>
              </a:buClr>
              <a:buSzPts val="950"/>
              <a:buNone/>
            </a:pPr>
            <a:r>
              <a:t/>
            </a:r>
            <a:endParaRPr sz="1550">
              <a:latin typeface="Comic Sans MS"/>
              <a:ea typeface="Comic Sans MS"/>
              <a:cs typeface="Comic Sans MS"/>
              <a:sym typeface="Comic Sans MS"/>
            </a:endParaRPr>
          </a:p>
          <a:p>
            <a:pPr indent="0" lvl="0" marL="0" rtl="0" algn="ctr">
              <a:lnSpc>
                <a:spcPct val="70000"/>
              </a:lnSpc>
              <a:spcBef>
                <a:spcPts val="1000"/>
              </a:spcBef>
              <a:spcAft>
                <a:spcPts val="0"/>
              </a:spcAft>
              <a:buClr>
                <a:schemeClr val="dk1"/>
              </a:buClr>
              <a:buSzPts val="1520"/>
              <a:buNone/>
            </a:pPr>
            <a:r>
              <a:rPr lang="en-US" sz="2120">
                <a:latin typeface="Comic Sans MS"/>
                <a:ea typeface="Comic Sans MS"/>
                <a:cs typeface="Comic Sans MS"/>
                <a:sym typeface="Comic Sans MS"/>
              </a:rPr>
              <a:t>Mahalo nui loa, thank you very much for your time!!!</a:t>
            </a:r>
            <a:endParaRPr sz="1550">
              <a:latin typeface="Comic Sans MS"/>
              <a:ea typeface="Comic Sans MS"/>
              <a:cs typeface="Comic Sans MS"/>
              <a:sym typeface="Comic Sans MS"/>
            </a:endParaRPr>
          </a:p>
          <a:p>
            <a:pPr indent="0" lvl="0" marL="0" rtl="0" algn="ctr">
              <a:lnSpc>
                <a:spcPct val="70000"/>
              </a:lnSpc>
              <a:spcBef>
                <a:spcPts val="1000"/>
              </a:spcBef>
              <a:spcAft>
                <a:spcPts val="0"/>
              </a:spcAft>
              <a:buClr>
                <a:schemeClr val="dk1"/>
              </a:buClr>
              <a:buSzPts val="1330"/>
              <a:buNone/>
            </a:pPr>
            <a:r>
              <a:rPr lang="en-US" sz="1929">
                <a:latin typeface="Comic Sans MS"/>
                <a:ea typeface="Comic Sans MS"/>
                <a:cs typeface="Comic Sans MS"/>
                <a:sym typeface="Comic Sans MS"/>
              </a:rPr>
              <a:t> </a:t>
            </a:r>
            <a:endParaRPr sz="1929"/>
          </a:p>
          <a:p>
            <a:pPr indent="-228600" lvl="0" marL="171450" rtl="0" algn="l">
              <a:lnSpc>
                <a:spcPct val="100000"/>
              </a:lnSpc>
              <a:spcBef>
                <a:spcPts val="1000"/>
              </a:spcBef>
              <a:spcAft>
                <a:spcPts val="0"/>
              </a:spcAft>
              <a:buClr>
                <a:schemeClr val="dk1"/>
              </a:buClr>
              <a:buSzPts val="1235"/>
              <a:buNone/>
            </a:pPr>
            <a:r>
              <a:rPr lang="en-US" sz="1835"/>
              <a:t>Want to learn more?  Visit PAAC project website paac.info, explore the References, and go deeper into types of tests and how mRNA vaccines work in the final slides.  </a:t>
            </a:r>
            <a:endParaRPr sz="1835"/>
          </a:p>
          <a:p>
            <a:pPr indent="0" lvl="0" marL="0" rtl="0" algn="ctr">
              <a:lnSpc>
                <a:spcPct val="70000"/>
              </a:lnSpc>
              <a:spcBef>
                <a:spcPts val="1000"/>
              </a:spcBef>
              <a:spcAft>
                <a:spcPts val="0"/>
              </a:spcAft>
              <a:buClr>
                <a:schemeClr val="dk1"/>
              </a:buClr>
              <a:buSzPts val="1330"/>
              <a:buNone/>
            </a:pPr>
            <a:r>
              <a:t/>
            </a:r>
            <a:endParaRPr sz="1929">
              <a:latin typeface="Comic Sans MS"/>
              <a:ea typeface="Comic Sans MS"/>
              <a:cs typeface="Comic Sans MS"/>
              <a:sym typeface="Comic Sans MS"/>
            </a:endParaRPr>
          </a:p>
          <a:p>
            <a:pPr indent="-104140" lvl="0" marL="228600" rtl="0" algn="l">
              <a:lnSpc>
                <a:spcPct val="70000"/>
              </a:lnSpc>
              <a:spcBef>
                <a:spcPts val="1000"/>
              </a:spcBef>
              <a:spcAft>
                <a:spcPts val="0"/>
              </a:spcAft>
              <a:buClr>
                <a:schemeClr val="dk1"/>
              </a:buClr>
              <a:buSzPts val="1330"/>
              <a:buNone/>
            </a:pPr>
            <a:r>
              <a:t/>
            </a:r>
            <a:endParaRPr sz="1929"/>
          </a:p>
          <a:p>
            <a:pPr indent="-104140" lvl="0" marL="228600" rtl="0" algn="l">
              <a:lnSpc>
                <a:spcPct val="70000"/>
              </a:lnSpc>
              <a:spcBef>
                <a:spcPts val="1000"/>
              </a:spcBef>
              <a:spcAft>
                <a:spcPts val="0"/>
              </a:spcAft>
              <a:buClr>
                <a:schemeClr val="dk1"/>
              </a:buClr>
              <a:buSzPts val="1330"/>
              <a:buNone/>
            </a:pPr>
            <a:r>
              <a:t/>
            </a:r>
            <a:endParaRPr sz="1929"/>
          </a:p>
          <a:p>
            <a:pPr indent="-104140" lvl="0" marL="228600" rtl="0" algn="l">
              <a:lnSpc>
                <a:spcPct val="70000"/>
              </a:lnSpc>
              <a:spcBef>
                <a:spcPts val="1000"/>
              </a:spcBef>
              <a:spcAft>
                <a:spcPts val="0"/>
              </a:spcAft>
              <a:buClr>
                <a:schemeClr val="dk1"/>
              </a:buClr>
              <a:buSzPts val="1330"/>
              <a:buNone/>
            </a:pPr>
            <a:r>
              <a:t/>
            </a:r>
            <a:endParaRPr sz="1929"/>
          </a:p>
        </p:txBody>
      </p:sp>
      <p:sp>
        <p:nvSpPr>
          <p:cNvPr id="450" name="Google Shape;450;p53"/>
          <p:cNvSpPr/>
          <p:nvPr/>
        </p:nvSpPr>
        <p:spPr>
          <a:xfrm>
            <a:off x="5977217" y="3244334"/>
            <a:ext cx="237600" cy="36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4"/>
          <p:cNvSpPr txBox="1"/>
          <p:nvPr>
            <p:ph type="title"/>
          </p:nvPr>
        </p:nvSpPr>
        <p:spPr>
          <a:xfrm>
            <a:off x="0" y="0"/>
            <a:ext cx="12192000" cy="608700"/>
          </a:xfrm>
          <a:prstGeom prst="rect">
            <a:avLst/>
          </a:prstGeom>
          <a:solidFill>
            <a:srgbClr val="DDEAF6"/>
          </a:solidFill>
          <a:ln>
            <a:noFill/>
          </a:ln>
        </p:spPr>
        <p:txBody>
          <a:bodyPr anchorCtr="0" anchor="ctr" bIns="38375" lIns="76775" spcFirstLastPara="1" rIns="76775" wrap="square" tIns="38375">
            <a:normAutofit/>
          </a:bodyPr>
          <a:lstStyle/>
          <a:p>
            <a:pPr indent="0" lvl="0" marL="0" rtl="0" algn="l">
              <a:lnSpc>
                <a:spcPct val="90000"/>
              </a:lnSpc>
              <a:spcBef>
                <a:spcPts val="0"/>
              </a:spcBef>
              <a:spcAft>
                <a:spcPts val="0"/>
              </a:spcAft>
              <a:buClr>
                <a:schemeClr val="dk1"/>
              </a:buClr>
              <a:buSzPts val="2400"/>
              <a:buFont typeface="Calibri"/>
              <a:buNone/>
            </a:pPr>
            <a:r>
              <a:rPr b="1" lang="en-US" sz="2400"/>
              <a:t>   </a:t>
            </a:r>
            <a:r>
              <a:rPr b="1" lang="en-US" sz="2400"/>
              <a:t>Additional References</a:t>
            </a:r>
            <a:endParaRPr/>
          </a:p>
        </p:txBody>
      </p:sp>
      <p:sp>
        <p:nvSpPr>
          <p:cNvPr id="457" name="Google Shape;457;p54"/>
          <p:cNvSpPr txBox="1"/>
          <p:nvPr>
            <p:ph idx="1" type="body"/>
          </p:nvPr>
        </p:nvSpPr>
        <p:spPr>
          <a:xfrm>
            <a:off x="189750" y="665525"/>
            <a:ext cx="11919600" cy="6192600"/>
          </a:xfrm>
          <a:prstGeom prst="rect">
            <a:avLst/>
          </a:prstGeom>
          <a:noFill/>
          <a:ln>
            <a:noFill/>
          </a:ln>
        </p:spPr>
        <p:txBody>
          <a:bodyPr anchorCtr="0" anchor="t" bIns="45700" lIns="91425" spcFirstLastPara="1" rIns="91425" wrap="square" tIns="45700">
            <a:noAutofit/>
          </a:bodyPr>
          <a:lstStyle/>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Bureau of Labor Statistics. </a:t>
            </a:r>
            <a:r>
              <a:rPr b="0" i="1" lang="en-US" sz="1475">
                <a:latin typeface="Calibri"/>
                <a:ea typeface="Calibri"/>
                <a:cs typeface="Calibri"/>
                <a:sym typeface="Calibri"/>
              </a:rPr>
              <a:t>The Employment Situation March 2020</a:t>
            </a:r>
            <a:r>
              <a:rPr b="0" lang="en-US" sz="1475">
                <a:latin typeface="Calibri"/>
                <a:ea typeface="Calibri"/>
                <a:cs typeface="Calibri"/>
                <a:sym typeface="Calibri"/>
              </a:rPr>
              <a:t>. Washington DC: Bureau of Labor Statistics; 2020</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Centers for Disease Control and Prevention (CDC). </a:t>
            </a:r>
            <a:r>
              <a:rPr b="0" lang="en-US" sz="1475"/>
              <a:t>Severe Outcomes Among Patients with Coronavirus Disease 2019 (COVID-19) — United States, February 12–March 16, 2020. </a:t>
            </a:r>
            <a:r>
              <a:rPr b="0" i="1" lang="en-US" sz="1475"/>
              <a:t>MMWR 69(12); 343-346.2020. Accessed July 3, 2020 at </a:t>
            </a:r>
            <a:r>
              <a:rPr i="1" lang="en-US" sz="1475" u="sng">
                <a:solidFill>
                  <a:srgbClr val="7B7B7B"/>
                </a:solidFill>
                <a:hlinkClick r:id="rId3">
                  <a:extLst>
                    <a:ext uri="{A12FA001-AC4F-418D-AE19-62706E023703}">
                      <ahyp:hlinkClr val="tx"/>
                    </a:ext>
                  </a:extLst>
                </a:hlinkClick>
              </a:rPr>
              <a:t>https://www.cdc.gov/mmwr/volumes/69/wr/mm6912e2.htm</a:t>
            </a:r>
            <a:endParaRPr i="1" sz="1475">
              <a:solidFill>
                <a:srgbClr val="7B7B7B"/>
              </a:solidFill>
            </a:endParaRPr>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CDC. COVID-19 in Racial and Ethnic Minority Groups. </a:t>
            </a:r>
            <a:r>
              <a:rPr i="1" lang="en-US" sz="1475">
                <a:solidFill>
                  <a:srgbClr val="7B7B7B"/>
                </a:solidFill>
              </a:rPr>
              <a:t>https://www.cdc.gov/coronavirus/2019-ncov/need-extra-precautions/racial-ethnic-minorities.html  </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Kochhar R, Cilluffo A. How wealth inequality has changed in the U.S. since the Great Recession </a:t>
            </a:r>
            <a:r>
              <a:rPr b="0" lang="en-US" sz="1475"/>
              <a:t>by race, ethnicity and income</a:t>
            </a:r>
            <a:r>
              <a:rPr b="0" lang="en-US" sz="1475">
                <a:latin typeface="Calibri"/>
                <a:ea typeface="Calibri"/>
                <a:cs typeface="Calibri"/>
                <a:sym typeface="Calibri"/>
              </a:rPr>
              <a:t>. </a:t>
            </a:r>
            <a:r>
              <a:rPr b="0" i="1" lang="en-US" sz="1475">
                <a:latin typeface="Calibri"/>
                <a:ea typeface="Calibri"/>
                <a:cs typeface="Calibri"/>
                <a:sym typeface="Calibri"/>
              </a:rPr>
              <a:t>Pew Research Center</a:t>
            </a:r>
            <a:r>
              <a:rPr b="0" lang="en-US" sz="1475">
                <a:latin typeface="Calibri"/>
                <a:ea typeface="Calibri"/>
                <a:cs typeface="Calibri"/>
                <a:sym typeface="Calibri"/>
              </a:rPr>
              <a:t>. 2017  Accessed June 29, 2020 at </a:t>
            </a:r>
            <a:r>
              <a:rPr lang="en-US" sz="1475" u="sng">
                <a:solidFill>
                  <a:srgbClr val="7B7B7B"/>
                </a:solidFill>
                <a:latin typeface="Calibri"/>
                <a:ea typeface="Calibri"/>
                <a:cs typeface="Calibri"/>
                <a:sym typeface="Calibri"/>
                <a:hlinkClick r:id="rId4">
                  <a:extLst>
                    <a:ext uri="{A12FA001-AC4F-418D-AE19-62706E023703}">
                      <ahyp:hlinkClr val="tx"/>
                    </a:ext>
                  </a:extLst>
                </a:hlinkClick>
              </a:rPr>
              <a:t>https://www.pewresearch.org/fact-tank/2017/11/01/how-wealth</a:t>
            </a:r>
            <a:r>
              <a:rPr lang="en-US" sz="1475">
                <a:solidFill>
                  <a:srgbClr val="7B7B7B"/>
                </a:solidFill>
                <a:latin typeface="Calibri"/>
                <a:ea typeface="Calibri"/>
                <a:cs typeface="Calibri"/>
                <a:sym typeface="Calibri"/>
              </a:rPr>
              <a:t> inequality-has-changed-in-the-u-s-since-the-great-recession-by-race-ethnicity-and-income/.</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Millet GA, Jones AT, Benkeser D, Baral S, Mercer L, Beyrer C, Honermann B, Lankiewicz E, Mena L, Crowly JS. Sherwood J, Sullivan P.  Assessing Differential Impacts of COVID-10 on Black Communities.  </a:t>
            </a:r>
            <a:r>
              <a:rPr b="0" i="1" lang="en-US" sz="1475">
                <a:latin typeface="Calibri"/>
                <a:ea typeface="Calibri"/>
                <a:cs typeface="Calibri"/>
                <a:sym typeface="Calibri"/>
              </a:rPr>
              <a:t>Annals of Epidemiology</a:t>
            </a:r>
            <a:r>
              <a:rPr b="0" lang="en-US" sz="1475">
                <a:latin typeface="Calibri"/>
                <a:ea typeface="Calibri"/>
                <a:cs typeface="Calibri"/>
                <a:sym typeface="Calibri"/>
              </a:rPr>
              <a:t>. 2020</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Oppel RA, Gebeloff R, Lai KKR, Wright W, Smith M.  The Fullest Look Yet at the Racial Inequity of Coronavirus. </a:t>
            </a:r>
            <a:r>
              <a:rPr b="0" i="1" lang="en-US" sz="1475">
                <a:latin typeface="Calibri"/>
                <a:ea typeface="Calibri"/>
                <a:cs typeface="Calibri"/>
                <a:sym typeface="Calibri"/>
              </a:rPr>
              <a:t>New York Times</a:t>
            </a:r>
            <a:r>
              <a:rPr b="0" lang="en-US" sz="1475">
                <a:latin typeface="Calibri"/>
                <a:ea typeface="Calibri"/>
                <a:cs typeface="Calibri"/>
                <a:sym typeface="Calibri"/>
              </a:rPr>
              <a:t>. July 5, 2020.  Accessed July 6, 2020 at </a:t>
            </a:r>
            <a:r>
              <a:rPr lang="en-US" sz="1475">
                <a:solidFill>
                  <a:srgbClr val="7B7B7B"/>
                </a:solidFill>
                <a:latin typeface="Calibri"/>
                <a:ea typeface="Calibri"/>
                <a:cs typeface="Calibri"/>
                <a:sym typeface="Calibri"/>
              </a:rPr>
              <a:t>https://www.nytimes.com/interactive/2020/07/05/us/coronavirus-latinos-african-americans-cdc-data.html</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Perry AM, Harshbarger D, Romer C, 2020.  Mapping Racial inequity amid COVID-19 underscores policy discriminations against Black Americans.  Brookings. 2020. Accessed July 1, 2020 at </a:t>
            </a:r>
            <a:br>
              <a:rPr b="0" lang="en-US" sz="1475"/>
            </a:br>
            <a:r>
              <a:rPr lang="en-US" sz="1475" u="sng">
                <a:solidFill>
                  <a:srgbClr val="7B7B7B"/>
                </a:solidFill>
                <a:latin typeface="Calibri"/>
                <a:ea typeface="Calibri"/>
                <a:cs typeface="Calibri"/>
                <a:sym typeface="Calibri"/>
                <a:hlinkClick r:id="rId5">
                  <a:extLst>
                    <a:ext uri="{A12FA001-AC4F-418D-AE19-62706E023703}">
                      <ahyp:hlinkClr val="tx"/>
                    </a:ext>
                  </a:extLst>
                </a:hlinkClick>
              </a:rPr>
              <a:t>https://</a:t>
            </a:r>
            <a:r>
              <a:rPr lang="en-US" sz="1475" u="sng">
                <a:solidFill>
                  <a:srgbClr val="7B7B7B"/>
                </a:solidFill>
                <a:latin typeface="Calibri"/>
                <a:ea typeface="Calibri"/>
                <a:cs typeface="Calibri"/>
                <a:sym typeface="Calibri"/>
                <a:hlinkClick r:id="rId6">
                  <a:extLst>
                    <a:ext uri="{A12FA001-AC4F-418D-AE19-62706E023703}">
                      <ahyp:hlinkClr val="tx"/>
                    </a:ext>
                  </a:extLst>
                </a:hlinkClick>
              </a:rPr>
              <a:t>www.brookings.edu/blog/the-avenue/2020/04/16/mapping-racial-inequity-amid-the-spread-of-covid-19/</a:t>
            </a:r>
            <a:endParaRPr sz="1475">
              <a:solidFill>
                <a:srgbClr val="7B7B7B"/>
              </a:solidFill>
              <a:latin typeface="Calibri"/>
              <a:ea typeface="Calibri"/>
              <a:cs typeface="Calibri"/>
              <a:sym typeface="Calibri"/>
            </a:endParaRPr>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Poteat T, Millet GA, Nelson LE, Beyrer C.  Understanding COVID-19 risks and vulnerabilities among black communities in America: the lethal force of syndemics.  </a:t>
            </a:r>
            <a:r>
              <a:rPr b="0" i="1" lang="en-US" sz="1475">
                <a:latin typeface="Calibri"/>
                <a:ea typeface="Calibri"/>
                <a:cs typeface="Calibri"/>
                <a:sym typeface="Calibri"/>
              </a:rPr>
              <a:t>Annals of Epidemiology </a:t>
            </a:r>
            <a:r>
              <a:rPr b="0" lang="en-US" sz="1475">
                <a:latin typeface="Calibri"/>
                <a:ea typeface="Calibri"/>
                <a:cs typeface="Calibri"/>
                <a:sym typeface="Calibri"/>
              </a:rPr>
              <a:t>47:1-3. 2020</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Stephenson K, Ojikutu B. COVID-19 vaccine research must involve Black and Latinx participants.  Here are 4 ways to make that happen.  Accessed July 6, 2020 at </a:t>
            </a:r>
            <a:r>
              <a:rPr lang="en-US" sz="1475">
                <a:solidFill>
                  <a:srgbClr val="7B7B7B"/>
                </a:solidFill>
                <a:latin typeface="Calibri"/>
                <a:ea typeface="Calibri"/>
                <a:cs typeface="Calibri"/>
                <a:sym typeface="Calibri"/>
              </a:rPr>
              <a:t>https://www.statnews.com/2020/06/26/covid-19-vaccine-trials-must-include-black-and-latinx-participants/</a:t>
            </a:r>
            <a:endParaRPr sz="1662"/>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van Dorn A, Cooney R, Sabin ML. COVID-19 exacerbating inequalities in the US. </a:t>
            </a:r>
            <a:r>
              <a:rPr b="0" i="1" lang="en-US" sz="1475">
                <a:latin typeface="Calibri"/>
                <a:ea typeface="Calibri"/>
                <a:cs typeface="Calibri"/>
                <a:sym typeface="Calibri"/>
              </a:rPr>
              <a:t>Lancet</a:t>
            </a:r>
            <a:r>
              <a:rPr b="0" lang="en-US" sz="1475">
                <a:latin typeface="Calibri"/>
                <a:ea typeface="Calibri"/>
                <a:cs typeface="Calibri"/>
                <a:sym typeface="Calibri"/>
              </a:rPr>
              <a:t> 39. 2020 accessed July 1, 2020 at </a:t>
            </a:r>
            <a:r>
              <a:rPr lang="en-US" sz="1475" u="sng">
                <a:solidFill>
                  <a:srgbClr val="7B7B7B"/>
                </a:solidFill>
                <a:latin typeface="Calibri"/>
                <a:ea typeface="Calibri"/>
                <a:cs typeface="Calibri"/>
                <a:sym typeface="Calibri"/>
                <a:hlinkClick r:id="rId7">
                  <a:extLst>
                    <a:ext uri="{A12FA001-AC4F-418D-AE19-62706E023703}">
                      <ahyp:hlinkClr val="tx"/>
                    </a:ext>
                  </a:extLst>
                </a:hlinkClick>
              </a:rPr>
              <a:t>https://www.thelancet.com/action/showPdf?pii=S0140-6736%2820%2930893-X</a:t>
            </a:r>
            <a:endParaRPr sz="1475">
              <a:solidFill>
                <a:srgbClr val="7B7B7B"/>
              </a:solidFill>
              <a:latin typeface="Calibri"/>
              <a:ea typeface="Calibri"/>
              <a:cs typeface="Calibri"/>
              <a:sym typeface="Calibri"/>
            </a:endParaRPr>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Villarosa L. “A Terrible Price: The Deadly Racial Disparities of COVID-10 in America. </a:t>
            </a:r>
            <a:r>
              <a:rPr lang="en-US" sz="1475" u="sng">
                <a:solidFill>
                  <a:schemeClr val="hlink"/>
                </a:solidFill>
                <a:latin typeface="Calibri"/>
                <a:ea typeface="Calibri"/>
                <a:cs typeface="Calibri"/>
                <a:sym typeface="Calibri"/>
                <a:hlinkClick r:id="rId8"/>
              </a:rPr>
              <a:t>https://www.nytimes.com/2020/04/29/magazine/racial-disparities-covid-19.html</a:t>
            </a:r>
            <a:endParaRPr sz="1475">
              <a:latin typeface="Calibri"/>
              <a:ea typeface="Calibri"/>
              <a:cs typeface="Calibri"/>
              <a:sym typeface="Calibri"/>
            </a:endParaRPr>
          </a:p>
          <a:p>
            <a:pPr indent="-453072" lvl="0" marL="457200" rtl="0" algn="l">
              <a:lnSpc>
                <a:spcPct val="110000"/>
              </a:lnSpc>
              <a:spcBef>
                <a:spcPts val="0"/>
              </a:spcBef>
              <a:spcAft>
                <a:spcPts val="0"/>
              </a:spcAft>
              <a:buClr>
                <a:schemeClr val="dk1"/>
              </a:buClr>
              <a:buSzPts val="1475"/>
              <a:buFont typeface="Calibri"/>
              <a:buAutoNum type="arabicPeriod"/>
            </a:pPr>
            <a:r>
              <a:rPr b="0" lang="en-US" sz="1475">
                <a:latin typeface="Calibri"/>
                <a:ea typeface="Calibri"/>
                <a:cs typeface="Calibri"/>
                <a:sym typeface="Calibri"/>
              </a:rPr>
              <a:t>Yancy CW. COVID-19 and African Americans. </a:t>
            </a:r>
            <a:r>
              <a:rPr b="0" i="1" lang="en-US" sz="1475">
                <a:latin typeface="Calibri"/>
                <a:ea typeface="Calibri"/>
                <a:cs typeface="Calibri"/>
                <a:sym typeface="Calibri"/>
              </a:rPr>
              <a:t>JAMA</a:t>
            </a:r>
            <a:r>
              <a:rPr b="0" lang="en-US" sz="1475">
                <a:latin typeface="Calibri"/>
                <a:ea typeface="Calibri"/>
                <a:cs typeface="Calibri"/>
                <a:sym typeface="Calibri"/>
              </a:rPr>
              <a:t>. 323(19):1891-1892. 2020</a:t>
            </a:r>
            <a:endParaRPr b="0" sz="1475">
              <a:latin typeface="Calibri"/>
              <a:ea typeface="Calibri"/>
              <a:cs typeface="Calibri"/>
              <a:sym typeface="Calibri"/>
            </a:endParaRPr>
          </a:p>
          <a:p>
            <a:pPr indent="-350520" lvl="0" marL="457200" rtl="0" algn="l">
              <a:lnSpc>
                <a:spcPct val="110000"/>
              </a:lnSpc>
              <a:spcBef>
                <a:spcPts val="0"/>
              </a:spcBef>
              <a:spcAft>
                <a:spcPts val="0"/>
              </a:spcAft>
              <a:buClr>
                <a:schemeClr val="dk1"/>
              </a:buClr>
              <a:buSzPts val="1500"/>
              <a:buFont typeface="Calibri"/>
              <a:buNone/>
            </a:pPr>
            <a:r>
              <a:t/>
            </a:r>
            <a:endParaRPr sz="1600">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aphicFrame>
        <p:nvGraphicFramePr>
          <p:cNvPr id="463" name="Google Shape;463;p55"/>
          <p:cNvGraphicFramePr/>
          <p:nvPr/>
        </p:nvGraphicFramePr>
        <p:xfrm>
          <a:off x="199389" y="844826"/>
          <a:ext cx="3000000" cy="3000000"/>
        </p:xfrm>
        <a:graphic>
          <a:graphicData uri="http://schemas.openxmlformats.org/drawingml/2006/table">
            <a:tbl>
              <a:tblPr bandRow="1" firstRow="1">
                <a:noFill/>
                <a:tableStyleId>{3A33F932-9C77-41F0-A7B1-CBABB4EFB5EE}</a:tableStyleId>
              </a:tblPr>
              <a:tblGrid>
                <a:gridCol w="2285400"/>
                <a:gridCol w="2415200"/>
                <a:gridCol w="2671250"/>
                <a:gridCol w="4421375"/>
              </a:tblGrid>
              <a:tr h="405125">
                <a:tc>
                  <a:txBody>
                    <a:bodyPr/>
                    <a:lstStyle/>
                    <a:p>
                      <a:pPr indent="0" lvl="0" marL="0" marR="0" rtl="0" algn="ctr">
                        <a:spcBef>
                          <a:spcPts val="0"/>
                        </a:spcBef>
                        <a:spcAft>
                          <a:spcPts val="0"/>
                        </a:spcAft>
                        <a:buNone/>
                      </a:pPr>
                      <a:r>
                        <a:rPr lang="en-US" sz="1800" u="none" cap="none" strike="noStrike"/>
                        <a:t>Topic</a:t>
                      </a:r>
                      <a:endParaRPr/>
                    </a:p>
                  </a:txBody>
                  <a:tcPr marT="45725" marB="45725" marR="91450" marL="91450"/>
                </a:tc>
                <a:tc gridSpan="3">
                  <a:txBody>
                    <a:bodyPr/>
                    <a:lstStyle/>
                    <a:p>
                      <a:pPr indent="0" lvl="0" marL="0" marR="0" rtl="0" algn="ctr">
                        <a:spcBef>
                          <a:spcPts val="0"/>
                        </a:spcBef>
                        <a:spcAft>
                          <a:spcPts val="0"/>
                        </a:spcAft>
                        <a:buNone/>
                      </a:pPr>
                      <a:r>
                        <a:rPr lang="en-US" sz="1800" u="none" cap="none" strike="noStrike"/>
                        <a:t>Type of Test</a:t>
                      </a:r>
                      <a:endParaRPr/>
                    </a:p>
                  </a:txBody>
                  <a:tcPr marT="45725" marB="45725" marR="91450" marL="91450"/>
                </a:tc>
                <a:tc hMerge="1"/>
                <a:tc hMerge="1"/>
              </a:tr>
              <a:tr h="405125">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What type of test is it?</a:t>
                      </a:r>
                      <a:endParaRPr/>
                    </a:p>
                  </a:txBody>
                  <a:tcPr marT="9525" marB="0" marR="9525" marL="9525" anchor="b"/>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Molecular  PCR)</a:t>
                      </a:r>
                      <a:endParaRPr/>
                    </a:p>
                  </a:txBody>
                  <a:tcPr marT="9525" marB="0" marR="9525" marL="9525" anchor="b"/>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Antigen for SARS-CoV-2</a:t>
                      </a:r>
                      <a:endParaRPr/>
                    </a:p>
                  </a:txBody>
                  <a:tcPr marT="9525" marB="0" marR="9525" marL="9525" anchor="b"/>
                </a:tc>
                <a:tc>
                  <a:txBody>
                    <a:bodyPr/>
                    <a:lstStyle/>
                    <a:p>
                      <a:pPr indent="0" lvl="0" marL="0" marR="0" rtl="0" algn="ctr">
                        <a:spcBef>
                          <a:spcPts val="0"/>
                        </a:spcBef>
                        <a:spcAft>
                          <a:spcPts val="0"/>
                        </a:spcAft>
                        <a:buNone/>
                      </a:pPr>
                      <a:r>
                        <a:rPr b="1" i="0" lang="en-US" sz="1400" u="none" cap="none" strike="noStrike">
                          <a:solidFill>
                            <a:srgbClr val="000000"/>
                          </a:solidFill>
                          <a:latin typeface="Calibri"/>
                          <a:ea typeface="Calibri"/>
                          <a:cs typeface="Calibri"/>
                          <a:sym typeface="Calibri"/>
                        </a:rPr>
                        <a:t>Serology (or Antibodies in Blood) </a:t>
                      </a:r>
                      <a:endParaRPr/>
                    </a:p>
                  </a:txBody>
                  <a:tcPr marT="9525" marB="0" marR="9525" marL="9525" anchor="b"/>
                </a:tc>
              </a:tr>
              <a:tr h="476575">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What kind of samples can be used?</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Nasal or throat swab or saliva sample</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Nasal or throat swab sample</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Blood sample</a:t>
                      </a:r>
                      <a:endParaRPr/>
                    </a:p>
                  </a:txBody>
                  <a:tcPr marT="9525" marB="0" marR="9525" marL="9525" anchor="b"/>
                </a:tc>
              </a:tr>
              <a:tr h="476575">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What does it detect/measure?</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The viral RNA</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A viral particle such as the Spike protein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The antibodies your body makes against SARS-CoV-2</a:t>
                      </a:r>
                      <a:endParaRPr/>
                    </a:p>
                  </a:txBody>
                  <a:tcPr marT="9525" marB="0" marR="9525" marL="9525" anchor="b"/>
                </a:tc>
              </a:tr>
              <a:tr h="455250">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What does a positive result mean?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Active infection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Active infection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Past infection</a:t>
                      </a:r>
                      <a:endParaRPr/>
                    </a:p>
                  </a:txBody>
                  <a:tcPr marT="9525" marB="0" marR="9525" marL="9525" anchor="b"/>
                </a:tc>
              </a:tr>
              <a:tr h="776125">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What does a negative result mean?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Not infected at the time the sample was collected.</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SARS-CoV-2 viral proteins were not detected. However, a negative test does not rule out infection.</a:t>
                      </a:r>
                      <a:endParaRPr/>
                    </a:p>
                  </a:txBody>
                  <a:tcPr marT="9525" marB="0" marR="9525" marL="9525" anchor="b"/>
                </a:tc>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No COVID-19 in the past. However, person could still have a current infection, and the test was collected too soon to give a positive result.</a:t>
                      </a:r>
                      <a:endParaRPr/>
                    </a:p>
                  </a:txBody>
                  <a:tcPr marT="9525" marB="0" marR="9525" marL="9525" anchor="b"/>
                </a:tc>
              </a:tr>
              <a:tr h="709650">
                <a:tc>
                  <a:txBody>
                    <a:bodyPr/>
                    <a:lstStyle/>
                    <a:p>
                      <a:pPr indent="0" lvl="0" marL="0" marR="0" rtl="0" algn="l">
                        <a:spcBef>
                          <a:spcPts val="0"/>
                        </a:spcBef>
                        <a:spcAft>
                          <a:spcPts val="0"/>
                        </a:spcAft>
                        <a:buNone/>
                      </a:pPr>
                      <a:r>
                        <a:rPr b="0" i="0" lang="en-US" sz="1400" u="none" cap="none" strike="noStrike">
                          <a:solidFill>
                            <a:srgbClr val="000000"/>
                          </a:solidFill>
                          <a:latin typeface="Calibri"/>
                          <a:ea typeface="Calibri"/>
                          <a:cs typeface="Calibri"/>
                          <a:sym typeface="Calibri"/>
                        </a:rPr>
                        <a:t>When is this test helpful?</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It can be used to determine who has an active infection.</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It can be used to quickly determine who has an active infection.</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It can identify people who had an infection in the past, even if they had no symptoms of the illness.</a:t>
                      </a:r>
                      <a:endParaRPr/>
                    </a:p>
                  </a:txBody>
                  <a:tcPr marT="9525" marB="0" marR="9525" marL="9525" anchor="b"/>
                </a:tc>
              </a:tr>
              <a:tr h="7096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It can help identify people who are contagious to others.</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It can help identify people who are contagious to others.</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In some cases, it could help determine when COVID-19 illness occurred, since we know that IgM is formed before IgG and that IgM goes away before IgG.</a:t>
                      </a:r>
                      <a:endParaRPr/>
                    </a:p>
                  </a:txBody>
                  <a:tcPr marT="9525" marB="0" marR="9525" marL="9525" anchor="b"/>
                </a:tc>
              </a:tr>
              <a:tr h="7096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t/>
                      </a:r>
                      <a:endParaRPr b="0" i="0" sz="1400" u="none" strike="noStrike">
                        <a:solidFill>
                          <a:srgbClr val="000000"/>
                        </a:solidFill>
                        <a:latin typeface="Calibri"/>
                        <a:ea typeface="Calibri"/>
                        <a:cs typeface="Calibri"/>
                        <a:sym typeface="Calibri"/>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It is a less expensive and faster test than a molecular test.</a:t>
                      </a:r>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It can help determine who qualifies to donate convalescent plasma (a blood product that contains antibodies against SARS-CoV-2 to treat COVID-19).</a:t>
                      </a:r>
                      <a:endParaRPr/>
                    </a:p>
                  </a:txBody>
                  <a:tcPr marT="9525" marB="0" marR="9525" marL="9525" anchor="b"/>
                </a:tc>
              </a:tr>
              <a:tr h="709650">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t/>
                      </a:r>
                      <a:endParaRPr b="0" i="0" sz="1400" u="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l">
                        <a:spcBef>
                          <a:spcPts val="0"/>
                        </a:spcBef>
                        <a:spcAft>
                          <a:spcPts val="0"/>
                        </a:spcAft>
                        <a:buNone/>
                      </a:pPr>
                      <a:r>
                        <a:t/>
                      </a:r>
                      <a:endParaRPr b="0" i="0" sz="1400" u="none" strike="noStrike">
                        <a:solidFill>
                          <a:srgbClr val="000000"/>
                        </a:solidFill>
                        <a:latin typeface="Calibri"/>
                        <a:ea typeface="Calibri"/>
                        <a:cs typeface="Calibri"/>
                        <a:sym typeface="Calibri"/>
                      </a:endParaRPr>
                    </a:p>
                  </a:txBody>
                  <a:tcPr marT="9525" marB="0" marR="9525" marL="9525" anchor="b"/>
                </a:tc>
                <a:tc>
                  <a:txBody>
                    <a:bodyPr/>
                    <a:lstStyle/>
                    <a:p>
                      <a:pPr indent="-171450" lvl="0" marL="171450" marR="0" rtl="0" algn="l">
                        <a:spcBef>
                          <a:spcPts val="0"/>
                        </a:spcBef>
                        <a:spcAft>
                          <a:spcPts val="0"/>
                        </a:spcAft>
                        <a:buClr>
                          <a:srgbClr val="000000"/>
                        </a:buClr>
                        <a:buSzPts val="1400"/>
                        <a:buFont typeface="Arial"/>
                        <a:buChar char="•"/>
                      </a:pPr>
                      <a:r>
                        <a:rPr b="0" i="0" lang="en-US" sz="1400" u="none" strike="noStrike">
                          <a:solidFill>
                            <a:srgbClr val="000000"/>
                          </a:solidFill>
                          <a:latin typeface="Calibri"/>
                          <a:ea typeface="Calibri"/>
                          <a:cs typeface="Calibri"/>
                          <a:sym typeface="Calibri"/>
                        </a:rPr>
                        <a:t>If lots of people take the test in a community, it can help public health leaders and researchers know what percentage of the population has already had COVID-19.</a:t>
                      </a:r>
                      <a:endParaRPr/>
                    </a:p>
                  </a:txBody>
                  <a:tcPr marT="9525" marB="0" marR="9525" marL="9525" anchor="b"/>
                </a:tc>
              </a:tr>
            </a:tbl>
          </a:graphicData>
        </a:graphic>
      </p:graphicFrame>
      <p:sp>
        <p:nvSpPr>
          <p:cNvPr id="464" name="Google Shape;464;p55"/>
          <p:cNvSpPr txBox="1"/>
          <p:nvPr>
            <p:ph type="title"/>
          </p:nvPr>
        </p:nvSpPr>
        <p:spPr>
          <a:xfrm>
            <a:off x="199389" y="179827"/>
            <a:ext cx="11793300" cy="573600"/>
          </a:xfrm>
          <a:prstGeom prst="rect">
            <a:avLst/>
          </a:prstGeom>
          <a:solidFill>
            <a:srgbClr val="DDEAF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F5496"/>
              </a:buClr>
              <a:buSzPts val="2400"/>
              <a:buFont typeface="Arial"/>
              <a:buNone/>
            </a:pPr>
            <a:r>
              <a:rPr b="1" lang="en-US" sz="2400">
                <a:solidFill>
                  <a:srgbClr val="2F5496"/>
                </a:solidFill>
                <a:latin typeface="Arial"/>
                <a:ea typeface="Arial"/>
                <a:cs typeface="Arial"/>
                <a:sym typeface="Arial"/>
              </a:rPr>
              <a:t>The Three Major Types of COVID-19 Tests: Q &amp; A</a:t>
            </a:r>
            <a:endParaRPr b="1" sz="240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56"/>
          <p:cNvPicPr preferRelativeResize="0"/>
          <p:nvPr/>
        </p:nvPicPr>
        <p:blipFill rotWithShape="1">
          <a:blip r:embed="rId3">
            <a:alphaModFix/>
          </a:blip>
          <a:srcRect b="0" l="0" r="0" t="0"/>
          <a:stretch/>
        </p:blipFill>
        <p:spPr>
          <a:xfrm>
            <a:off x="537925" y="56350"/>
            <a:ext cx="11100508" cy="6244051"/>
          </a:xfrm>
          <a:prstGeom prst="rect">
            <a:avLst/>
          </a:prstGeom>
          <a:noFill/>
          <a:ln>
            <a:noFill/>
          </a:ln>
        </p:spPr>
      </p:pic>
      <p:sp>
        <p:nvSpPr>
          <p:cNvPr id="471" name="Google Shape;471;p56"/>
          <p:cNvSpPr/>
          <p:nvPr/>
        </p:nvSpPr>
        <p:spPr>
          <a:xfrm>
            <a:off x="1486661" y="6300409"/>
            <a:ext cx="92763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Watch companion video from Johns Hopkins: </a:t>
            </a:r>
            <a:r>
              <a:rPr lang="en-US" sz="1800" u="sng">
                <a:solidFill>
                  <a:schemeClr val="dk1"/>
                </a:solidFill>
                <a:latin typeface="Calibri"/>
                <a:ea typeface="Calibri"/>
                <a:cs typeface="Calibri"/>
                <a:sym typeface="Calibri"/>
                <a:hlinkClick r:id="rId4">
                  <a:extLst>
                    <a:ext uri="{A12FA001-AC4F-418D-AE19-62706E023703}">
                      <ahyp:hlinkClr val="tx"/>
                    </a:ext>
                  </a:extLst>
                </a:hlinkClick>
              </a:rPr>
              <a:t>https://www.youtube.com/watch?v=w4sUuFBEo2g</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72" name="Google Shape;472;p56"/>
          <p:cNvSpPr txBox="1"/>
          <p:nvPr/>
        </p:nvSpPr>
        <p:spPr>
          <a:xfrm>
            <a:off x="1384663" y="1658983"/>
            <a:ext cx="97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SARS-CoV-2 Virus</a:t>
            </a:r>
            <a:endParaRPr/>
          </a:p>
        </p:txBody>
      </p:sp>
      <p:sp>
        <p:nvSpPr>
          <p:cNvPr id="473" name="Google Shape;473;p56"/>
          <p:cNvSpPr txBox="1"/>
          <p:nvPr/>
        </p:nvSpPr>
        <p:spPr>
          <a:xfrm>
            <a:off x="6204857" y="1750423"/>
            <a:ext cx="9990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Muscle cell</a:t>
            </a:r>
            <a:endParaRPr/>
          </a:p>
        </p:txBody>
      </p:sp>
      <p:sp>
        <p:nvSpPr>
          <p:cNvPr id="474" name="Google Shape;474;p56"/>
          <p:cNvSpPr txBox="1"/>
          <p:nvPr/>
        </p:nvSpPr>
        <p:spPr>
          <a:xfrm>
            <a:off x="3122023" y="1658983"/>
            <a:ext cx="12147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Spike protein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Graphical user interface, diagram&#10;&#10;Description automatically generated" id="480" name="Google Shape;480;p57"/>
          <p:cNvPicPr preferRelativeResize="0"/>
          <p:nvPr/>
        </p:nvPicPr>
        <p:blipFill rotWithShape="1">
          <a:blip r:embed="rId3">
            <a:alphaModFix/>
          </a:blip>
          <a:srcRect b="0" l="0" r="0" t="0"/>
          <a:stretch/>
        </p:blipFill>
        <p:spPr>
          <a:xfrm>
            <a:off x="1211284" y="0"/>
            <a:ext cx="4263243" cy="6857999"/>
          </a:xfrm>
          <a:prstGeom prst="rect">
            <a:avLst/>
          </a:prstGeom>
          <a:noFill/>
          <a:ln>
            <a:noFill/>
          </a:ln>
        </p:spPr>
      </p:pic>
      <p:pic>
        <p:nvPicPr>
          <p:cNvPr descr="Graphical user interface, application&#10;&#10;Description automatically generated" id="481" name="Google Shape;481;p57"/>
          <p:cNvPicPr preferRelativeResize="0"/>
          <p:nvPr/>
        </p:nvPicPr>
        <p:blipFill rotWithShape="1">
          <a:blip r:embed="rId4">
            <a:alphaModFix/>
          </a:blip>
          <a:srcRect b="0" l="0" r="0" t="0"/>
          <a:stretch/>
        </p:blipFill>
        <p:spPr>
          <a:xfrm>
            <a:off x="6410424" y="0"/>
            <a:ext cx="4978012"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0" y="0"/>
            <a:ext cx="12192000" cy="653143"/>
          </a:xfrm>
          <a:prstGeom prst="rect">
            <a:avLst/>
          </a:prstGeom>
          <a:solidFill>
            <a:srgbClr val="DDEAF6"/>
          </a:solid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en-US"/>
            </a:br>
            <a:br>
              <a:rPr b="1" lang="en-US"/>
            </a:br>
            <a:br>
              <a:rPr b="1" lang="en-US"/>
            </a:br>
            <a:br>
              <a:rPr b="1" lang="en-US"/>
            </a:br>
            <a:r>
              <a:rPr b="1" lang="en-US" sz="2700"/>
              <a:t>To Teachers:  Module 4 addresses NGSS, Health, Common Core, ELA, Nā Hopena Aʻo</a:t>
            </a:r>
            <a:br>
              <a:rPr b="1" lang="en-US" sz="2700"/>
            </a:br>
            <a:br>
              <a:rPr b="1" lang="en-US" sz="2700"/>
            </a:br>
            <a:br>
              <a:rPr lang="en-US"/>
            </a:br>
            <a:br>
              <a:rPr lang="en-US"/>
            </a:br>
            <a:endParaRPr/>
          </a:p>
        </p:txBody>
      </p:sp>
      <p:sp>
        <p:nvSpPr>
          <p:cNvPr id="202" name="Google Shape;202;p31"/>
          <p:cNvSpPr txBox="1"/>
          <p:nvPr>
            <p:ph idx="1" type="body"/>
          </p:nvPr>
        </p:nvSpPr>
        <p:spPr>
          <a:xfrm>
            <a:off x="342900" y="653143"/>
            <a:ext cx="11337471" cy="581336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3"/>
              </a:rPr>
              <a:t>Inquiry Standard SS.9-12.1.2 </a:t>
            </a:r>
            <a:r>
              <a:rPr lang="en-US" sz="1600"/>
              <a:t>Critique compelling questions that reflect an enduring issue in the field</a:t>
            </a:r>
            <a:endParaRPr b="1" sz="1600" u="sng">
              <a:solidFill>
                <a:schemeClr val="hlink"/>
              </a:solidFill>
              <a:hlinkClick r:id="rId4"/>
            </a:endParaRPr>
          </a:p>
          <a:p>
            <a:pPr indent="0" lvl="0" marL="0" rtl="0" algn="l">
              <a:lnSpc>
                <a:spcPct val="100000"/>
              </a:lnSpc>
              <a:spcBef>
                <a:spcPts val="0"/>
              </a:spcBef>
              <a:spcAft>
                <a:spcPts val="0"/>
              </a:spcAft>
              <a:buClr>
                <a:schemeClr val="dk1"/>
              </a:buClr>
              <a:buSzPts val="800"/>
              <a:buNone/>
            </a:pPr>
            <a:r>
              <a:t/>
            </a:r>
            <a:endParaRPr b="1" sz="800" u="sng">
              <a:solidFill>
                <a:schemeClr val="hlink"/>
              </a:solidFill>
              <a:hlinkClick r:id="rId5"/>
            </a:endParaRPr>
          </a:p>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6"/>
              </a:rPr>
              <a:t>Next Generation Science Standards:</a:t>
            </a:r>
            <a:r>
              <a:rPr b="1" lang="en-US" sz="1600"/>
              <a:t> </a:t>
            </a:r>
            <a:r>
              <a:rPr lang="en-US" sz="1600"/>
              <a:t> Cross-cutting concepts 2,4, 6</a:t>
            </a:r>
            <a:endParaRPr b="1" sz="1600"/>
          </a:p>
          <a:p>
            <a:pPr indent="0" lvl="0" marL="0" rtl="0" algn="l">
              <a:lnSpc>
                <a:spcPct val="100000"/>
              </a:lnSpc>
              <a:spcBef>
                <a:spcPts val="0"/>
              </a:spcBef>
              <a:spcAft>
                <a:spcPts val="0"/>
              </a:spcAft>
              <a:buClr>
                <a:schemeClr val="dk1"/>
              </a:buClr>
              <a:buSzPts val="1600"/>
              <a:buNone/>
            </a:pPr>
            <a:r>
              <a:rPr lang="en-US" sz="1600"/>
              <a:t>  2. Cause and Effect: Mechanism and Prediction: Events have causes, sometimes simple, sometimes multifaceted. </a:t>
            </a:r>
            <a:endParaRPr/>
          </a:p>
          <a:p>
            <a:pPr indent="0" lvl="0" marL="0" rtl="0" algn="l">
              <a:lnSpc>
                <a:spcPct val="100000"/>
              </a:lnSpc>
              <a:spcBef>
                <a:spcPts val="0"/>
              </a:spcBef>
              <a:spcAft>
                <a:spcPts val="0"/>
              </a:spcAft>
              <a:buClr>
                <a:schemeClr val="dk1"/>
              </a:buClr>
              <a:buSzPts val="1600"/>
              <a:buNone/>
            </a:pPr>
            <a:r>
              <a:rPr lang="en-US" sz="1600"/>
              <a:t>  4. Systems and system models: Defining the system under study provides tools for understanding and testing ideas.</a:t>
            </a:r>
            <a:endParaRPr/>
          </a:p>
          <a:p>
            <a:pPr indent="0" lvl="0" marL="0" rtl="0" algn="l">
              <a:lnSpc>
                <a:spcPct val="100000"/>
              </a:lnSpc>
              <a:spcBef>
                <a:spcPts val="0"/>
              </a:spcBef>
              <a:spcAft>
                <a:spcPts val="0"/>
              </a:spcAft>
              <a:buClr>
                <a:schemeClr val="dk1"/>
              </a:buClr>
              <a:buSzPts val="1600"/>
              <a:buNone/>
            </a:pPr>
            <a:r>
              <a:rPr lang="en-US" sz="1600"/>
              <a:t>  6. Structure and Function</a:t>
            </a:r>
            <a:r>
              <a:rPr b="1" lang="en-US" sz="1600"/>
              <a:t>: </a:t>
            </a:r>
            <a:r>
              <a:rPr lang="en-US" sz="1600"/>
              <a:t>The way an object is shaped or structured determines many of its properties and functions</a:t>
            </a:r>
            <a:endParaRPr b="1" sz="1600"/>
          </a:p>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7"/>
              </a:rPr>
              <a:t>NGSS: MS-LS3 </a:t>
            </a:r>
            <a:r>
              <a:rPr lang="en-US" sz="1600"/>
              <a:t>Heredity: Inheritance and Variation of Traits: 1. Develop and use a model to describe why structural changes to genes (mutations) may affect proteins and may result in harmful, beneficial, or neutral effects to the structure and function of the organism. </a:t>
            </a:r>
            <a:endParaRPr/>
          </a:p>
          <a:p>
            <a:pPr indent="0" lvl="0" marL="0" rtl="0" algn="l">
              <a:lnSpc>
                <a:spcPct val="100000"/>
              </a:lnSpc>
              <a:spcBef>
                <a:spcPts val="0"/>
              </a:spcBef>
              <a:spcAft>
                <a:spcPts val="0"/>
              </a:spcAft>
              <a:buClr>
                <a:schemeClr val="dk1"/>
              </a:buClr>
              <a:buSzPts val="800"/>
              <a:buNone/>
            </a:pPr>
            <a:r>
              <a:t/>
            </a:r>
            <a:endParaRPr b="1" sz="800"/>
          </a:p>
          <a:p>
            <a:pPr indent="0" lvl="0" marL="0" rtl="0" algn="l">
              <a:lnSpc>
                <a:spcPct val="100000"/>
              </a:lnSpc>
              <a:spcBef>
                <a:spcPts val="0"/>
              </a:spcBef>
              <a:spcAft>
                <a:spcPts val="0"/>
              </a:spcAft>
              <a:buClr>
                <a:schemeClr val="dk1"/>
              </a:buClr>
              <a:buSzPts val="1600"/>
              <a:buNone/>
            </a:pPr>
            <a:r>
              <a:rPr b="1" lang="en-US" sz="1600"/>
              <a:t>Common Core </a:t>
            </a:r>
            <a:r>
              <a:rPr b="1" lang="en-US" sz="1600" u="sng">
                <a:solidFill>
                  <a:schemeClr val="hlink"/>
                </a:solidFill>
                <a:hlinkClick r:id="rId8"/>
              </a:rPr>
              <a:t>CCSS.ELA-LITERACY.RH.11-12.7</a:t>
            </a:r>
            <a:r>
              <a:rPr b="1" lang="en-US" sz="1600"/>
              <a:t>:  </a:t>
            </a:r>
            <a:endParaRPr/>
          </a:p>
          <a:p>
            <a:pPr indent="-228600" lvl="0" marL="228600" rtl="0" algn="l">
              <a:lnSpc>
                <a:spcPct val="100000"/>
              </a:lnSpc>
              <a:spcBef>
                <a:spcPts val="0"/>
              </a:spcBef>
              <a:spcAft>
                <a:spcPts val="0"/>
              </a:spcAft>
              <a:buClr>
                <a:schemeClr val="dk1"/>
              </a:buClr>
              <a:buSzPts val="1600"/>
              <a:buChar char="•"/>
            </a:pPr>
            <a:r>
              <a:rPr lang="en-US" sz="1600"/>
              <a:t>Integrate and evaluate multiple sources of information presented in diverse formats and media (</a:t>
            </a:r>
            <a:r>
              <a:rPr i="1" lang="en-US" sz="1600"/>
              <a:t>e.g</a:t>
            </a:r>
            <a:r>
              <a:rPr lang="en-US" sz="1600"/>
              <a:t>., visually, quantitatively, as well as in words) in order to address a question or solve a problem</a:t>
            </a:r>
            <a:endParaRPr/>
          </a:p>
          <a:p>
            <a:pPr indent="0" lvl="0" marL="0" rtl="0" algn="l">
              <a:lnSpc>
                <a:spcPct val="100000"/>
              </a:lnSpc>
              <a:spcBef>
                <a:spcPts val="0"/>
              </a:spcBef>
              <a:spcAft>
                <a:spcPts val="0"/>
              </a:spcAft>
              <a:buClr>
                <a:schemeClr val="dk1"/>
              </a:buClr>
              <a:buSzPts val="800"/>
              <a:buNone/>
            </a:pPr>
            <a:r>
              <a:t/>
            </a:r>
            <a:endParaRPr b="1" sz="800" u="sng">
              <a:solidFill>
                <a:schemeClr val="hlink"/>
              </a:solidFill>
              <a:hlinkClick r:id="rId9"/>
            </a:endParaRPr>
          </a:p>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10"/>
              </a:rPr>
              <a:t>Health Education Standards</a:t>
            </a:r>
            <a:endParaRPr sz="1600"/>
          </a:p>
          <a:p>
            <a:pPr indent="-228600" lvl="0" marL="228600" rtl="0" algn="l">
              <a:lnSpc>
                <a:spcPct val="100000"/>
              </a:lnSpc>
              <a:spcBef>
                <a:spcPts val="0"/>
              </a:spcBef>
              <a:spcAft>
                <a:spcPts val="0"/>
              </a:spcAft>
              <a:buClr>
                <a:schemeClr val="dk1"/>
              </a:buClr>
              <a:buSzPts val="1600"/>
              <a:buChar char="•"/>
            </a:pPr>
            <a:r>
              <a:rPr lang="en-US" sz="1600"/>
              <a:t>Comprehending concepts related to health promotion and disease prevention to enhance health.</a:t>
            </a:r>
            <a:endParaRPr/>
          </a:p>
          <a:p>
            <a:pPr indent="-228600" lvl="0" marL="228600" rtl="0" algn="l">
              <a:lnSpc>
                <a:spcPct val="100000"/>
              </a:lnSpc>
              <a:spcBef>
                <a:spcPts val="0"/>
              </a:spcBef>
              <a:spcAft>
                <a:spcPts val="0"/>
              </a:spcAft>
              <a:buClr>
                <a:schemeClr val="dk1"/>
              </a:buClr>
              <a:buSzPts val="1600"/>
              <a:buChar char="•"/>
            </a:pPr>
            <a:r>
              <a:rPr lang="en-US" sz="1600"/>
              <a:t>Analyzing Influences</a:t>
            </a:r>
            <a:r>
              <a:rPr b="1" lang="en-US" sz="1600"/>
              <a:t> </a:t>
            </a:r>
            <a:r>
              <a:rPr lang="en-US" sz="1600"/>
              <a:t>of family, peers, culture, media, technology, and other factors on health behavior.</a:t>
            </a:r>
            <a:endParaRPr/>
          </a:p>
          <a:p>
            <a:pPr indent="0" lvl="0" marL="0" rtl="0" algn="l">
              <a:lnSpc>
                <a:spcPct val="100000"/>
              </a:lnSpc>
              <a:spcBef>
                <a:spcPts val="0"/>
              </a:spcBef>
              <a:spcAft>
                <a:spcPts val="0"/>
              </a:spcAft>
              <a:buClr>
                <a:schemeClr val="dk1"/>
              </a:buClr>
              <a:buSzPts val="800"/>
              <a:buNone/>
            </a:pPr>
            <a:r>
              <a:t/>
            </a:r>
            <a:endParaRPr b="1" sz="800" u="sng">
              <a:solidFill>
                <a:schemeClr val="hlink"/>
              </a:solidFill>
              <a:hlinkClick r:id="rId11"/>
            </a:endParaRPr>
          </a:p>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12"/>
              </a:rPr>
              <a:t>Nā Hopena A‘o</a:t>
            </a:r>
            <a:r>
              <a:rPr b="1" lang="en-US" sz="1600"/>
              <a:t> </a:t>
            </a:r>
            <a:endParaRPr/>
          </a:p>
          <a:p>
            <a:pPr indent="-228600" lvl="0" marL="228600" rtl="0" algn="l">
              <a:lnSpc>
                <a:spcPct val="100000"/>
              </a:lnSpc>
              <a:spcBef>
                <a:spcPts val="0"/>
              </a:spcBef>
              <a:spcAft>
                <a:spcPts val="0"/>
              </a:spcAft>
              <a:buClr>
                <a:schemeClr val="dk1"/>
              </a:buClr>
              <a:buSzPts val="1600"/>
              <a:buChar char="•"/>
            </a:pPr>
            <a:r>
              <a:rPr lang="en-US" sz="1600"/>
              <a:t>To develop a sense of Wellbeing | To develop a sense of Belonging | To develop a sense of Aloha | To develop a sense of Community</a:t>
            </a:r>
            <a:endParaRPr/>
          </a:p>
          <a:p>
            <a:pPr indent="0" lvl="0" marL="0" rtl="0" algn="l">
              <a:lnSpc>
                <a:spcPct val="100000"/>
              </a:lnSpc>
              <a:spcBef>
                <a:spcPts val="0"/>
              </a:spcBef>
              <a:spcAft>
                <a:spcPts val="0"/>
              </a:spcAft>
              <a:buClr>
                <a:schemeClr val="dk1"/>
              </a:buClr>
              <a:buSzPts val="800"/>
              <a:buNone/>
            </a:pPr>
            <a:r>
              <a:t/>
            </a:r>
            <a:endParaRPr b="1" sz="800" u="sng">
              <a:solidFill>
                <a:schemeClr val="hlink"/>
              </a:solidFill>
              <a:hlinkClick r:id="rId13"/>
            </a:endParaRPr>
          </a:p>
          <a:p>
            <a:pPr indent="0" lvl="0" marL="0" rtl="0" algn="l">
              <a:lnSpc>
                <a:spcPct val="100000"/>
              </a:lnSpc>
              <a:spcBef>
                <a:spcPts val="0"/>
              </a:spcBef>
              <a:spcAft>
                <a:spcPts val="0"/>
              </a:spcAft>
              <a:buClr>
                <a:schemeClr val="dk1"/>
              </a:buClr>
              <a:buSzPts val="1600"/>
              <a:buNone/>
            </a:pPr>
            <a:r>
              <a:rPr b="1" lang="en-US" sz="1600" u="sng">
                <a:solidFill>
                  <a:schemeClr val="hlink"/>
                </a:solidFill>
                <a:hlinkClick r:id="rId14"/>
              </a:rPr>
              <a:t>Nā Honua Mauli Ola</a:t>
            </a:r>
            <a:r>
              <a:rPr b="1" lang="en-US" sz="1600"/>
              <a:t>: </a:t>
            </a:r>
            <a:endParaRPr sz="1600"/>
          </a:p>
          <a:p>
            <a:pPr indent="-228600" lvl="0" marL="228600" rtl="0" algn="l">
              <a:lnSpc>
                <a:spcPct val="100000"/>
              </a:lnSpc>
              <a:spcBef>
                <a:spcPts val="0"/>
              </a:spcBef>
              <a:spcAft>
                <a:spcPts val="0"/>
              </a:spcAft>
              <a:buClr>
                <a:schemeClr val="dk1"/>
              </a:buClr>
              <a:buSzPts val="1600"/>
              <a:buChar char="•"/>
            </a:pPr>
            <a:r>
              <a:rPr lang="en-US" sz="1600"/>
              <a:t>Promote personal growth and development to strengthen cultural identity, academic knowledge and skills, pono decision making, and the ability to contribute to one’s self, family, local and global communities.</a:t>
            </a:r>
            <a:endParaRPr/>
          </a:p>
          <a:p>
            <a:pPr indent="0" lvl="0" marL="0" rtl="0" algn="l">
              <a:lnSpc>
                <a:spcPct val="100000"/>
              </a:lnSpc>
              <a:spcBef>
                <a:spcPts val="0"/>
              </a:spcBef>
              <a:spcAft>
                <a:spcPts val="0"/>
              </a:spcAft>
              <a:buClr>
                <a:schemeClr val="dk1"/>
              </a:buClr>
              <a:buSzPts val="800"/>
              <a:buNone/>
            </a:pPr>
            <a:r>
              <a:t/>
            </a:r>
            <a:endParaRPr b="1" sz="800" u="sng">
              <a:solidFill>
                <a:srgbClr val="0563C1"/>
              </a:solidFill>
              <a:hlinkClick r:id="rId15">
                <a:extLst>
                  <a:ext uri="{A12FA001-AC4F-418D-AE19-62706E023703}">
                    <ahyp:hlinkClr val="tx"/>
                  </a:ext>
                </a:extLst>
              </a:hlinkClick>
            </a:endParaRPr>
          </a:p>
          <a:p>
            <a:pPr indent="0" lvl="0" marL="0" rtl="0" algn="l">
              <a:lnSpc>
                <a:spcPct val="100000"/>
              </a:lnSpc>
              <a:spcBef>
                <a:spcPts val="0"/>
              </a:spcBef>
              <a:spcAft>
                <a:spcPts val="0"/>
              </a:spcAft>
              <a:buClr>
                <a:schemeClr val="accent1"/>
              </a:buClr>
              <a:buSzPts val="1600"/>
              <a:buNone/>
            </a:pPr>
            <a:r>
              <a:rPr b="1" lang="en-US" sz="1600" u="sng">
                <a:solidFill>
                  <a:schemeClr val="accent1"/>
                </a:solidFill>
                <a:hlinkClick r:id="rId16">
                  <a:extLst>
                    <a:ext uri="{A12FA001-AC4F-418D-AE19-62706E023703}">
                      <ahyp:hlinkClr val="tx"/>
                    </a:ext>
                  </a:extLst>
                </a:hlinkClick>
              </a:rPr>
              <a:t>UN Sustainable Development G</a:t>
            </a:r>
            <a:r>
              <a:rPr b="1" lang="en-US" sz="1600" u="sng">
                <a:solidFill>
                  <a:schemeClr val="accent1"/>
                </a:solidFill>
              </a:rPr>
              <a:t>oal #3 Good Health and Well-being</a:t>
            </a:r>
            <a:endParaRPr sz="1600" u="sng">
              <a:solidFill>
                <a:schemeClr val="accent1"/>
              </a:solidFill>
            </a:endParaRPr>
          </a:p>
          <a:p>
            <a:pPr indent="-228600" lvl="0" marL="228600" rtl="0" algn="l">
              <a:lnSpc>
                <a:spcPct val="100000"/>
              </a:lnSpc>
              <a:spcBef>
                <a:spcPts val="0"/>
              </a:spcBef>
              <a:spcAft>
                <a:spcPts val="0"/>
              </a:spcAft>
              <a:buClr>
                <a:schemeClr val="dk1"/>
              </a:buClr>
              <a:buSzPts val="1600"/>
              <a:buChar char="•"/>
            </a:pPr>
            <a:r>
              <a:rPr lang="en-US" sz="1600"/>
              <a:t>Ensure healthy lives and promote well-being for all at all ages.</a:t>
            </a:r>
            <a:endParaRPr/>
          </a:p>
          <a:p>
            <a:pPr indent="0" lvl="0" marL="0" rtl="0" algn="l">
              <a:lnSpc>
                <a:spcPct val="90000"/>
              </a:lnSpc>
              <a:spcBef>
                <a:spcPts val="1000"/>
              </a:spcBef>
              <a:spcAft>
                <a:spcPts val="0"/>
              </a:spcAft>
              <a:buClr>
                <a:schemeClr val="dk1"/>
              </a:buClr>
              <a:buSzPts val="1200"/>
              <a:buNone/>
            </a:pPr>
            <a:br>
              <a:rPr lang="en-US" sz="1200"/>
            </a:br>
            <a:endParaRPr sz="12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Graphical user interface, application, website&#10;&#10;Description automatically generated" id="487" name="Google Shape;487;p58"/>
          <p:cNvPicPr preferRelativeResize="0"/>
          <p:nvPr/>
        </p:nvPicPr>
        <p:blipFill rotWithShape="1">
          <a:blip r:embed="rId3">
            <a:alphaModFix/>
          </a:blip>
          <a:srcRect b="0" l="0" r="0" t="0"/>
          <a:stretch/>
        </p:blipFill>
        <p:spPr>
          <a:xfrm>
            <a:off x="3842297" y="0"/>
            <a:ext cx="4365001"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2"/>
          <p:cNvPicPr preferRelativeResize="0"/>
          <p:nvPr/>
        </p:nvPicPr>
        <p:blipFill rotWithShape="1">
          <a:blip r:embed="rId3">
            <a:alphaModFix/>
          </a:blip>
          <a:srcRect b="0" l="0" r="0" t="0"/>
          <a:stretch/>
        </p:blipFill>
        <p:spPr>
          <a:xfrm>
            <a:off x="115614"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8217726" y="388875"/>
            <a:ext cx="3557212" cy="1143041"/>
          </a:xfrm>
          <a:prstGeom prst="rect">
            <a:avLst/>
          </a:prstGeom>
          <a:solidFill>
            <a:srgbClr val="FBE4D4"/>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F5496"/>
              </a:buClr>
              <a:buSzPct val="100000"/>
              <a:buFont typeface="Calibri"/>
              <a:buNone/>
            </a:pPr>
            <a:br>
              <a:rPr b="1" lang="en-US">
                <a:solidFill>
                  <a:srgbClr val="2F5496"/>
                </a:solidFill>
              </a:rPr>
            </a:br>
            <a:r>
              <a:rPr lang="en-US" sz="2700">
                <a:latin typeface="Calibri"/>
                <a:ea typeface="Calibri"/>
                <a:cs typeface="Calibri"/>
                <a:sym typeface="Calibri"/>
              </a:rPr>
              <a:t>How Does COVID-19 Vary </a:t>
            </a:r>
            <a:br>
              <a:rPr lang="en-US" sz="2700">
                <a:latin typeface="Calibri"/>
                <a:ea typeface="Calibri"/>
                <a:cs typeface="Calibri"/>
                <a:sym typeface="Calibri"/>
              </a:rPr>
            </a:br>
            <a:r>
              <a:rPr lang="en-US" sz="2700">
                <a:latin typeface="Calibri"/>
                <a:ea typeface="Calibri"/>
                <a:cs typeface="Calibri"/>
                <a:sym typeface="Calibri"/>
              </a:rPr>
              <a:t>in Severity and Mortality?</a:t>
            </a:r>
            <a:br>
              <a:rPr b="1" lang="en-US"/>
            </a:br>
            <a:endParaRPr/>
          </a:p>
        </p:txBody>
      </p:sp>
      <p:pic>
        <p:nvPicPr>
          <p:cNvPr id="214" name="Google Shape;214;p33"/>
          <p:cNvPicPr preferRelativeResize="0"/>
          <p:nvPr>
            <p:ph idx="1" type="body"/>
          </p:nvPr>
        </p:nvPicPr>
        <p:blipFill rotWithShape="1">
          <a:blip r:embed="rId3">
            <a:alphaModFix/>
          </a:blip>
          <a:srcRect b="0" l="0" r="0" t="0"/>
          <a:stretch/>
        </p:blipFill>
        <p:spPr>
          <a:xfrm>
            <a:off x="247641" y="3780872"/>
            <a:ext cx="7703787" cy="2823127"/>
          </a:xfrm>
          <a:prstGeom prst="rect">
            <a:avLst/>
          </a:prstGeom>
          <a:noFill/>
          <a:ln>
            <a:noFill/>
          </a:ln>
        </p:spPr>
      </p:pic>
      <p:pic>
        <p:nvPicPr>
          <p:cNvPr id="215" name="Google Shape;215;p33"/>
          <p:cNvPicPr preferRelativeResize="0"/>
          <p:nvPr/>
        </p:nvPicPr>
        <p:blipFill rotWithShape="1">
          <a:blip r:embed="rId4">
            <a:alphaModFix/>
          </a:blip>
          <a:srcRect b="0" l="0" r="0" t="0"/>
          <a:stretch/>
        </p:blipFill>
        <p:spPr>
          <a:xfrm>
            <a:off x="500522" y="254001"/>
            <a:ext cx="6713079" cy="3386666"/>
          </a:xfrm>
          <a:prstGeom prst="rect">
            <a:avLst/>
          </a:prstGeom>
          <a:solidFill>
            <a:srgbClr val="D5DBE5"/>
          </a:solidFill>
          <a:ln cap="flat" cmpd="sng" w="38100">
            <a:solidFill>
              <a:srgbClr val="2F5496"/>
            </a:solidFill>
            <a:prstDash val="solid"/>
            <a:round/>
            <a:headEnd len="sm" w="sm" type="none"/>
            <a:tailEnd len="sm" w="sm" type="none"/>
          </a:ln>
        </p:spPr>
      </p:pic>
      <p:pic>
        <p:nvPicPr>
          <p:cNvPr id="216" name="Google Shape;216;p33"/>
          <p:cNvPicPr preferRelativeResize="0"/>
          <p:nvPr/>
        </p:nvPicPr>
        <p:blipFill rotWithShape="1">
          <a:blip r:embed="rId5">
            <a:alphaModFix/>
          </a:blip>
          <a:srcRect b="0" l="49777" r="0" t="0"/>
          <a:stretch/>
        </p:blipFill>
        <p:spPr>
          <a:xfrm>
            <a:off x="8217726" y="1710267"/>
            <a:ext cx="3558102" cy="4775205"/>
          </a:xfrm>
          <a:prstGeom prst="rect">
            <a:avLst/>
          </a:prstGeom>
          <a:noFill/>
          <a:ln cap="flat" cmpd="sng" w="28575">
            <a:solidFill>
              <a:srgbClr val="FF0000"/>
            </a:solidFill>
            <a:prstDash val="solid"/>
            <a:round/>
            <a:headEnd len="sm" w="sm" type="none"/>
            <a:tailEnd len="sm" w="sm" type="none"/>
          </a:ln>
        </p:spPr>
      </p:pic>
      <p:sp>
        <p:nvSpPr>
          <p:cNvPr id="217" name="Google Shape;217;p33"/>
          <p:cNvSpPr txBox="1"/>
          <p:nvPr/>
        </p:nvSpPr>
        <p:spPr>
          <a:xfrm>
            <a:off x="3011557" y="6211957"/>
            <a:ext cx="2524539"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Research on variants</a:t>
            </a:r>
            <a:endParaRPr/>
          </a:p>
        </p:txBody>
      </p:sp>
      <p:sp>
        <p:nvSpPr>
          <p:cNvPr id="218" name="Google Shape;218;p33"/>
          <p:cNvSpPr txBox="1"/>
          <p:nvPr/>
        </p:nvSpPr>
        <p:spPr>
          <a:xfrm>
            <a:off x="3011557" y="5903843"/>
            <a:ext cx="2524539" cy="369332"/>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Research ongoing</a:t>
            </a:r>
            <a:endParaRPr/>
          </a:p>
        </p:txBody>
      </p:sp>
      <p:sp>
        <p:nvSpPr>
          <p:cNvPr id="219" name="Google Shape;219;p33"/>
          <p:cNvSpPr txBox="1"/>
          <p:nvPr/>
        </p:nvSpPr>
        <p:spPr>
          <a:xfrm>
            <a:off x="3011557" y="5842625"/>
            <a:ext cx="2524539" cy="369332"/>
          </a:xfrm>
          <a:prstGeom prst="rect">
            <a:avLst/>
          </a:prstGeom>
          <a:solidFill>
            <a:srgbClr val="D8E2F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Research ongoing</a:t>
            </a:r>
            <a:endParaRPr/>
          </a:p>
        </p:txBody>
      </p:sp>
      <p:sp>
        <p:nvSpPr>
          <p:cNvPr id="220" name="Google Shape;220;p33"/>
          <p:cNvSpPr txBox="1"/>
          <p:nvPr/>
        </p:nvSpPr>
        <p:spPr>
          <a:xfrm>
            <a:off x="5674290" y="6112701"/>
            <a:ext cx="751562" cy="400110"/>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u="sng">
                <a:solidFill>
                  <a:schemeClr val="dk1"/>
                </a:solidFill>
                <a:latin typeface="Calibri"/>
                <a:ea typeface="Calibri"/>
                <a:cs typeface="Calibri"/>
                <a:sym typeface="Calibri"/>
                <a:hlinkClick r:id="rId6">
                  <a:extLst>
                    <a:ext uri="{A12FA001-AC4F-418D-AE19-62706E023703}">
                      <ahyp:hlinkClr val="tx"/>
                    </a:ext>
                  </a:extLst>
                </a:hlinkClick>
              </a:rPr>
              <a:t>cdc</a:t>
            </a:r>
            <a:endParaRPr sz="2000">
              <a:solidFill>
                <a:schemeClr val="dk1"/>
              </a:solidFill>
              <a:latin typeface="Calibri"/>
              <a:ea typeface="Calibri"/>
              <a:cs typeface="Calibri"/>
              <a:sym typeface="Calibri"/>
            </a:endParaRPr>
          </a:p>
        </p:txBody>
      </p:sp>
      <p:sp>
        <p:nvSpPr>
          <p:cNvPr id="221" name="Google Shape;221;p33"/>
          <p:cNvSpPr txBox="1"/>
          <p:nvPr/>
        </p:nvSpPr>
        <p:spPr>
          <a:xfrm>
            <a:off x="3181611" y="5185775"/>
            <a:ext cx="2354483"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5x Pacific Islanders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vs. Hawaiʻi Population </a:t>
            </a:r>
            <a:endParaRPr sz="1800">
              <a:solidFill>
                <a:schemeClr val="dk1"/>
              </a:solidFill>
              <a:latin typeface="Calibri"/>
              <a:ea typeface="Calibri"/>
              <a:cs typeface="Calibri"/>
              <a:sym typeface="Calibri"/>
            </a:endParaRPr>
          </a:p>
        </p:txBody>
      </p:sp>
      <p:sp>
        <p:nvSpPr>
          <p:cNvPr id="222" name="Google Shape;222;p33"/>
          <p:cNvSpPr txBox="1"/>
          <p:nvPr/>
        </p:nvSpPr>
        <p:spPr>
          <a:xfrm>
            <a:off x="5674290" y="5185776"/>
            <a:ext cx="2154477"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dk1"/>
                </a:solidFill>
                <a:latin typeface="Calibri"/>
                <a:ea typeface="Calibri"/>
                <a:cs typeface="Calibri"/>
                <a:sym typeface="Calibri"/>
                <a:hlinkClick r:id="rId7">
                  <a:extLst>
                    <a:ext uri="{A12FA001-AC4F-418D-AE19-62706E023703}">
                      <ahyp:hlinkClr val="tx"/>
                    </a:ext>
                  </a:extLst>
                </a:hlinkClick>
              </a:rPr>
              <a:t>Hawaiʻi Dept. of Health</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1198604" y="212726"/>
            <a:ext cx="10155300" cy="77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Who is getting sick June - August 2021? </a:t>
            </a:r>
            <a:endParaRPr/>
          </a:p>
        </p:txBody>
      </p:sp>
      <p:sp>
        <p:nvSpPr>
          <p:cNvPr id="228" name="Google Shape;228;p34"/>
          <p:cNvSpPr txBox="1"/>
          <p:nvPr>
            <p:ph idx="1" type="body"/>
          </p:nvPr>
        </p:nvSpPr>
        <p:spPr>
          <a:xfrm>
            <a:off x="838200" y="4687503"/>
            <a:ext cx="8353926" cy="148946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29" name="Google Shape;229;p34"/>
          <p:cNvPicPr preferRelativeResize="0"/>
          <p:nvPr/>
        </p:nvPicPr>
        <p:blipFill rotWithShape="1">
          <a:blip r:embed="rId3">
            <a:alphaModFix/>
          </a:blip>
          <a:srcRect b="0" l="0" r="0" t="0"/>
          <a:stretch/>
        </p:blipFill>
        <p:spPr>
          <a:xfrm>
            <a:off x="458002" y="1260389"/>
            <a:ext cx="11121191" cy="5549476"/>
          </a:xfrm>
          <a:prstGeom prst="rect">
            <a:avLst/>
          </a:prstGeom>
          <a:noFill/>
          <a:ln>
            <a:noFill/>
          </a:ln>
        </p:spPr>
      </p:pic>
      <p:pic>
        <p:nvPicPr>
          <p:cNvPr id="230" name="Google Shape;230;p34"/>
          <p:cNvPicPr preferRelativeResize="0"/>
          <p:nvPr/>
        </p:nvPicPr>
        <p:blipFill rotWithShape="1">
          <a:blip r:embed="rId4">
            <a:alphaModFix/>
          </a:blip>
          <a:srcRect b="0" l="0" r="0" t="0"/>
          <a:stretch/>
        </p:blipFill>
        <p:spPr>
          <a:xfrm>
            <a:off x="541338" y="1063625"/>
            <a:ext cx="11169650" cy="56705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35"/>
          <p:cNvPicPr preferRelativeResize="0"/>
          <p:nvPr/>
        </p:nvPicPr>
        <p:blipFill>
          <a:blip r:embed="rId3">
            <a:alphaModFix/>
          </a:blip>
          <a:stretch>
            <a:fillRect/>
          </a:stretch>
        </p:blipFill>
        <p:spPr>
          <a:xfrm>
            <a:off x="152400" y="-66472"/>
            <a:ext cx="11887200" cy="647700"/>
          </a:xfrm>
          <a:prstGeom prst="rect">
            <a:avLst/>
          </a:prstGeom>
          <a:noFill/>
          <a:ln>
            <a:noFill/>
          </a:ln>
        </p:spPr>
      </p:pic>
      <p:pic>
        <p:nvPicPr>
          <p:cNvPr id="237" name="Google Shape;237;p35"/>
          <p:cNvPicPr preferRelativeResize="0"/>
          <p:nvPr/>
        </p:nvPicPr>
        <p:blipFill>
          <a:blip r:embed="rId4">
            <a:alphaModFix/>
          </a:blip>
          <a:stretch>
            <a:fillRect/>
          </a:stretch>
        </p:blipFill>
        <p:spPr>
          <a:xfrm>
            <a:off x="243600" y="632300"/>
            <a:ext cx="3752600" cy="2739288"/>
          </a:xfrm>
          <a:prstGeom prst="rect">
            <a:avLst/>
          </a:prstGeom>
          <a:noFill/>
          <a:ln>
            <a:noFill/>
          </a:ln>
        </p:spPr>
      </p:pic>
      <p:pic>
        <p:nvPicPr>
          <p:cNvPr id="238" name="Google Shape;238;p35"/>
          <p:cNvPicPr preferRelativeResize="0"/>
          <p:nvPr/>
        </p:nvPicPr>
        <p:blipFill>
          <a:blip r:embed="rId5">
            <a:alphaModFix/>
          </a:blip>
          <a:stretch>
            <a:fillRect/>
          </a:stretch>
        </p:blipFill>
        <p:spPr>
          <a:xfrm>
            <a:off x="4426700" y="678910"/>
            <a:ext cx="7486650" cy="4114800"/>
          </a:xfrm>
          <a:prstGeom prst="rect">
            <a:avLst/>
          </a:prstGeom>
          <a:noFill/>
          <a:ln>
            <a:noFill/>
          </a:ln>
        </p:spPr>
      </p:pic>
      <p:sp>
        <p:nvSpPr>
          <p:cNvPr id="239" name="Google Shape;239;p35"/>
          <p:cNvSpPr txBox="1"/>
          <p:nvPr/>
        </p:nvSpPr>
        <p:spPr>
          <a:xfrm>
            <a:off x="127675" y="3374275"/>
            <a:ext cx="472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240" name="Google Shape;240;p35"/>
          <p:cNvPicPr preferRelativeResize="0"/>
          <p:nvPr/>
        </p:nvPicPr>
        <p:blipFill rotWithShape="1">
          <a:blip r:embed="rId6">
            <a:alphaModFix/>
          </a:blip>
          <a:srcRect b="3716" l="0" r="0" t="0"/>
          <a:stretch/>
        </p:blipFill>
        <p:spPr>
          <a:xfrm>
            <a:off x="127675" y="3374275"/>
            <a:ext cx="3868518" cy="3414300"/>
          </a:xfrm>
          <a:prstGeom prst="rect">
            <a:avLst/>
          </a:prstGeom>
          <a:noFill/>
          <a:ln>
            <a:noFill/>
          </a:ln>
        </p:spPr>
      </p:pic>
      <p:pic>
        <p:nvPicPr>
          <p:cNvPr id="241" name="Google Shape;241;p35"/>
          <p:cNvPicPr preferRelativeResize="0"/>
          <p:nvPr/>
        </p:nvPicPr>
        <p:blipFill>
          <a:blip r:embed="rId7">
            <a:alphaModFix/>
          </a:blip>
          <a:stretch>
            <a:fillRect/>
          </a:stretch>
        </p:blipFill>
        <p:spPr>
          <a:xfrm>
            <a:off x="4419102" y="4656375"/>
            <a:ext cx="3644100" cy="2049225"/>
          </a:xfrm>
          <a:prstGeom prst="rect">
            <a:avLst/>
          </a:prstGeom>
          <a:noFill/>
          <a:ln>
            <a:noFill/>
          </a:ln>
        </p:spPr>
      </p:pic>
      <p:pic>
        <p:nvPicPr>
          <p:cNvPr id="242" name="Google Shape;242;p35"/>
          <p:cNvPicPr preferRelativeResize="0"/>
          <p:nvPr/>
        </p:nvPicPr>
        <p:blipFill>
          <a:blip r:embed="rId8">
            <a:alphaModFix/>
          </a:blip>
          <a:stretch>
            <a:fillRect/>
          </a:stretch>
        </p:blipFill>
        <p:spPr>
          <a:xfrm>
            <a:off x="8364622" y="4656373"/>
            <a:ext cx="3462447" cy="21322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6"/>
          <p:cNvPicPr preferRelativeResize="0"/>
          <p:nvPr/>
        </p:nvPicPr>
        <p:blipFill>
          <a:blip r:embed="rId3">
            <a:alphaModFix/>
          </a:blip>
          <a:stretch>
            <a:fillRect/>
          </a:stretch>
        </p:blipFill>
        <p:spPr>
          <a:xfrm>
            <a:off x="195275" y="643094"/>
            <a:ext cx="4581300" cy="4598131"/>
          </a:xfrm>
          <a:prstGeom prst="rect">
            <a:avLst/>
          </a:prstGeom>
          <a:noFill/>
          <a:ln>
            <a:noFill/>
          </a:ln>
        </p:spPr>
      </p:pic>
      <p:pic>
        <p:nvPicPr>
          <p:cNvPr id="249" name="Google Shape;249;p36"/>
          <p:cNvPicPr preferRelativeResize="0"/>
          <p:nvPr/>
        </p:nvPicPr>
        <p:blipFill rotWithShape="1">
          <a:blip r:embed="rId4">
            <a:alphaModFix/>
          </a:blip>
          <a:srcRect b="26193" l="0" r="0" t="0"/>
          <a:stretch/>
        </p:blipFill>
        <p:spPr>
          <a:xfrm>
            <a:off x="195263" y="-3"/>
            <a:ext cx="11801475" cy="695975"/>
          </a:xfrm>
          <a:prstGeom prst="rect">
            <a:avLst/>
          </a:prstGeom>
          <a:noFill/>
          <a:ln>
            <a:noFill/>
          </a:ln>
        </p:spPr>
      </p:pic>
      <p:pic>
        <p:nvPicPr>
          <p:cNvPr id="250" name="Google Shape;250;p36"/>
          <p:cNvPicPr preferRelativeResize="0"/>
          <p:nvPr/>
        </p:nvPicPr>
        <p:blipFill>
          <a:blip r:embed="rId5">
            <a:alphaModFix/>
          </a:blip>
          <a:stretch>
            <a:fillRect/>
          </a:stretch>
        </p:blipFill>
        <p:spPr>
          <a:xfrm>
            <a:off x="4832826" y="2454615"/>
            <a:ext cx="7320426" cy="3877535"/>
          </a:xfrm>
          <a:prstGeom prst="rect">
            <a:avLst/>
          </a:prstGeom>
          <a:noFill/>
          <a:ln>
            <a:noFill/>
          </a:ln>
        </p:spPr>
      </p:pic>
      <p:sp>
        <p:nvSpPr>
          <p:cNvPr id="251" name="Google Shape;251;p36"/>
          <p:cNvSpPr txBox="1"/>
          <p:nvPr/>
        </p:nvSpPr>
        <p:spPr>
          <a:xfrm>
            <a:off x="5592250" y="690400"/>
            <a:ext cx="64680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latin typeface="Calibri"/>
                <a:ea typeface="Calibri"/>
                <a:cs typeface="Calibri"/>
                <a:sym typeface="Calibri"/>
              </a:rPr>
              <a:t>Play Wikimedia clip using link below to see how COVID-19 tests work in relationship to the immune response.  </a:t>
            </a:r>
            <a:r>
              <a:rPr b="1" lang="en-US" sz="2200" u="sng">
                <a:solidFill>
                  <a:schemeClr val="hlink"/>
                </a:solidFill>
                <a:latin typeface="Calibri"/>
                <a:ea typeface="Calibri"/>
                <a:cs typeface="Calibri"/>
                <a:sym typeface="Calibri"/>
                <a:hlinkClick r:id="rId6"/>
              </a:rPr>
              <a:t>COVID-19:  Our body VS The Virus</a:t>
            </a:r>
            <a:endParaRPr b="1" sz="2200">
              <a:latin typeface="Calibri"/>
              <a:ea typeface="Calibri"/>
              <a:cs typeface="Calibri"/>
              <a:sym typeface="Calibri"/>
            </a:endParaRPr>
          </a:p>
        </p:txBody>
      </p:sp>
      <p:sp>
        <p:nvSpPr>
          <p:cNvPr id="252" name="Google Shape;252;p36"/>
          <p:cNvSpPr txBox="1"/>
          <p:nvPr/>
        </p:nvSpPr>
        <p:spPr>
          <a:xfrm>
            <a:off x="115075" y="5592250"/>
            <a:ext cx="47178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latin typeface="Calibri"/>
                <a:ea typeface="Calibri"/>
                <a:cs typeface="Calibri"/>
                <a:sym typeface="Calibri"/>
              </a:rPr>
              <a:t>Click on links below to learn more:</a:t>
            </a:r>
            <a:endParaRPr sz="1800">
              <a:latin typeface="Calibri"/>
              <a:ea typeface="Calibri"/>
              <a:cs typeface="Calibri"/>
              <a:sym typeface="Calibri"/>
            </a:endParaRPr>
          </a:p>
          <a:p>
            <a:pPr indent="0" lvl="0" marL="0" rtl="0" algn="l">
              <a:spcBef>
                <a:spcPts val="0"/>
              </a:spcBef>
              <a:spcAft>
                <a:spcPts val="0"/>
              </a:spcAft>
              <a:buNone/>
            </a:pPr>
            <a:r>
              <a:rPr b="1" lang="en-US" sz="2100" u="sng">
                <a:solidFill>
                  <a:schemeClr val="hlink"/>
                </a:solidFill>
                <a:latin typeface="Calibri"/>
                <a:ea typeface="Calibri"/>
                <a:cs typeface="Calibri"/>
                <a:sym typeface="Calibri"/>
                <a:hlinkClick r:id="rId7"/>
              </a:rPr>
              <a:t>PAAC at Kamaile Academy:  A model of testing for </a:t>
            </a:r>
            <a:r>
              <a:rPr b="1" lang="en-US" sz="2100" u="sng">
                <a:solidFill>
                  <a:schemeClr val="hlink"/>
                </a:solidFill>
                <a:latin typeface="Calibri"/>
                <a:ea typeface="Calibri"/>
                <a:cs typeface="Calibri"/>
                <a:sym typeface="Calibri"/>
                <a:hlinkClick r:id="rId8"/>
              </a:rPr>
              <a:t>safer school openings</a:t>
            </a:r>
            <a:endParaRPr b="1" sz="2100">
              <a:latin typeface="Calibri"/>
              <a:ea typeface="Calibri"/>
              <a:cs typeface="Calibri"/>
              <a:sym typeface="Calibri"/>
            </a:endParaRPr>
          </a:p>
        </p:txBody>
      </p:sp>
      <p:sp>
        <p:nvSpPr>
          <p:cNvPr id="253" name="Google Shape;253;p36"/>
          <p:cNvSpPr txBox="1"/>
          <p:nvPr/>
        </p:nvSpPr>
        <p:spPr>
          <a:xfrm>
            <a:off x="1049050" y="422750"/>
            <a:ext cx="1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54" name="Google Shape;254;p36"/>
          <p:cNvSpPr txBox="1"/>
          <p:nvPr/>
        </p:nvSpPr>
        <p:spPr>
          <a:xfrm>
            <a:off x="2862491" y="1978225"/>
            <a:ext cx="1874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600">
                <a:latin typeface="Calibri"/>
                <a:ea typeface="Calibri"/>
                <a:cs typeface="Calibri"/>
                <a:sym typeface="Calibri"/>
              </a:rPr>
              <a:t>i-2 day nasal swabs</a:t>
            </a:r>
            <a:endParaRPr b="1" sz="1600">
              <a:latin typeface="Calibri"/>
              <a:ea typeface="Calibri"/>
              <a:cs typeface="Calibri"/>
              <a:sym typeface="Calibri"/>
            </a:endParaRPr>
          </a:p>
        </p:txBody>
      </p:sp>
      <p:sp>
        <p:nvSpPr>
          <p:cNvPr id="255" name="Google Shape;255;p36"/>
          <p:cNvSpPr txBox="1"/>
          <p:nvPr/>
        </p:nvSpPr>
        <p:spPr>
          <a:xfrm>
            <a:off x="3040564" y="3401225"/>
            <a:ext cx="1331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Calibri"/>
                <a:ea typeface="Calibri"/>
                <a:cs typeface="Calibri"/>
                <a:sym typeface="Calibri"/>
              </a:rPr>
              <a:t>15 minutes</a:t>
            </a:r>
            <a:endParaRPr>
              <a:latin typeface="Calibri"/>
              <a:ea typeface="Calibri"/>
              <a:cs typeface="Calibri"/>
              <a:sym typeface="Calibri"/>
            </a:endParaRPr>
          </a:p>
        </p:txBody>
      </p:sp>
      <p:sp>
        <p:nvSpPr>
          <p:cNvPr id="256" name="Google Shape;256;p36"/>
          <p:cNvSpPr txBox="1"/>
          <p:nvPr/>
        </p:nvSpPr>
        <p:spPr>
          <a:xfrm>
            <a:off x="3330575" y="3938975"/>
            <a:ext cx="765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Calibri"/>
                <a:ea typeface="Calibri"/>
                <a:cs typeface="Calibri"/>
                <a:sym typeface="Calibri"/>
              </a:rPr>
              <a:t>Blood </a:t>
            </a:r>
            <a:endParaRPr b="1" sz="1500">
              <a:latin typeface="Calibri"/>
              <a:ea typeface="Calibri"/>
              <a:cs typeface="Calibri"/>
              <a:sym typeface="Calibri"/>
            </a:endParaRPr>
          </a:p>
        </p:txBody>
      </p:sp>
      <p:sp>
        <p:nvSpPr>
          <p:cNvPr id="257" name="Google Shape;257;p36"/>
          <p:cNvSpPr txBox="1"/>
          <p:nvPr/>
        </p:nvSpPr>
        <p:spPr>
          <a:xfrm>
            <a:off x="3639275" y="2238346"/>
            <a:ext cx="7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highlight>
                  <a:srgbClr val="F6B26B"/>
                </a:highlight>
                <a:latin typeface="Calibri"/>
                <a:ea typeface="Calibri"/>
                <a:cs typeface="Calibri"/>
                <a:sym typeface="Calibri"/>
              </a:rPr>
              <a:t>RNA</a:t>
            </a:r>
            <a:endParaRPr>
              <a:highlight>
                <a:srgbClr val="F6B26B"/>
              </a:highlight>
              <a:latin typeface="Calibri"/>
              <a:ea typeface="Calibri"/>
              <a:cs typeface="Calibri"/>
              <a:sym typeface="Calibri"/>
            </a:endParaRPr>
          </a:p>
        </p:txBody>
      </p:sp>
      <p:sp>
        <p:nvSpPr>
          <p:cNvPr id="258" name="Google Shape;258;p36"/>
          <p:cNvSpPr txBox="1"/>
          <p:nvPr/>
        </p:nvSpPr>
        <p:spPr>
          <a:xfrm>
            <a:off x="3061608" y="2791625"/>
            <a:ext cx="17634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500">
                <a:latin typeface="Calibri"/>
                <a:ea typeface="Calibri"/>
                <a:cs typeface="Calibri"/>
                <a:sym typeface="Calibri"/>
              </a:rPr>
              <a:t>Fast, color change, nasal swab</a:t>
            </a:r>
            <a:endParaRPr b="1" sz="15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0" y="14593"/>
            <a:ext cx="12158100" cy="573600"/>
          </a:xfrm>
          <a:prstGeom prst="rect">
            <a:avLst/>
          </a:prstGeom>
          <a:solidFill>
            <a:srgbClr val="DDEAF6"/>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F5496"/>
              </a:buClr>
              <a:buSzPts val="2400"/>
              <a:buFont typeface="Arial"/>
              <a:buNone/>
            </a:pPr>
            <a:r>
              <a:rPr b="1" lang="en-US" sz="2400">
                <a:solidFill>
                  <a:srgbClr val="2F5496"/>
                </a:solidFill>
                <a:latin typeface="Arial"/>
                <a:ea typeface="Arial"/>
                <a:cs typeface="Arial"/>
                <a:sym typeface="Arial"/>
              </a:rPr>
              <a:t>Our immune system responds to viral infection by producing </a:t>
            </a:r>
            <a:r>
              <a:rPr b="1" lang="en-US" sz="2400">
                <a:solidFill>
                  <a:srgbClr val="002060"/>
                </a:solidFill>
                <a:latin typeface="Arial"/>
                <a:ea typeface="Arial"/>
                <a:cs typeface="Arial"/>
                <a:sym typeface="Arial"/>
              </a:rPr>
              <a:t>antibodies</a:t>
            </a:r>
            <a:endParaRPr b="1" sz="2400">
              <a:latin typeface="Calibri"/>
              <a:ea typeface="Calibri"/>
              <a:cs typeface="Calibri"/>
              <a:sym typeface="Calibri"/>
            </a:endParaRPr>
          </a:p>
        </p:txBody>
      </p:sp>
      <p:sp>
        <p:nvSpPr>
          <p:cNvPr id="265" name="Google Shape;265;p37"/>
          <p:cNvSpPr txBox="1"/>
          <p:nvPr>
            <p:ph idx="1" type="body"/>
          </p:nvPr>
        </p:nvSpPr>
        <p:spPr>
          <a:xfrm>
            <a:off x="52538" y="824948"/>
            <a:ext cx="4413900" cy="5904000"/>
          </a:xfrm>
          <a:prstGeom prst="rect">
            <a:avLst/>
          </a:prstGeom>
          <a:noFill/>
          <a:ln cap="flat" cmpd="sng" w="28575">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None/>
            </a:pPr>
            <a:r>
              <a:rPr b="1" lang="en-US" sz="1600"/>
              <a:t>Time Series of Immune Response and Testing:</a:t>
            </a:r>
            <a:endParaRPr/>
          </a:p>
          <a:p>
            <a:pPr indent="0" lvl="0" marL="0" rtl="0" algn="l">
              <a:lnSpc>
                <a:spcPct val="90000"/>
              </a:lnSpc>
              <a:spcBef>
                <a:spcPts val="1000"/>
              </a:spcBef>
              <a:spcAft>
                <a:spcPts val="0"/>
              </a:spcAft>
              <a:buClr>
                <a:schemeClr val="dk1"/>
              </a:buClr>
              <a:buSzPts val="1600"/>
              <a:buNone/>
            </a:pPr>
            <a:r>
              <a:rPr b="1" lang="en-US" sz="1600"/>
              <a:t>1. </a:t>
            </a:r>
            <a:r>
              <a:rPr b="1" lang="en-US" sz="1600" u="sng"/>
              <a:t>Exposure:</a:t>
            </a:r>
            <a:r>
              <a:rPr lang="en-US" sz="1600"/>
              <a:t> After first exposure, the SARS-CoV-2 viral load peaks in the </a:t>
            </a:r>
            <a:r>
              <a:rPr lang="en-US" sz="1600" u="sng">
                <a:solidFill>
                  <a:schemeClr val="hlink"/>
                </a:solidFill>
                <a:hlinkClick r:id="rId3"/>
              </a:rPr>
              <a:t>nasopharynx </a:t>
            </a:r>
            <a:r>
              <a:rPr lang="en-US" sz="1600"/>
              <a:t>(end of nasal passage to back of throat) when symptoms appear (</a:t>
            </a:r>
            <a:r>
              <a:rPr i="1" lang="en-US" sz="1600"/>
              <a:t>blue line</a:t>
            </a:r>
            <a:r>
              <a:rPr lang="en-US" sz="1600"/>
              <a:t>). Viral  RNA, the </a:t>
            </a:r>
            <a:r>
              <a:rPr lang="en-US" sz="1600" u="sng">
                <a:solidFill>
                  <a:schemeClr val="hlink"/>
                </a:solidFill>
                <a:hlinkClick r:id="rId4"/>
              </a:rPr>
              <a:t>antigen</a:t>
            </a:r>
            <a:r>
              <a:rPr lang="en-US" sz="1600"/>
              <a:t>, is detectable by PCR, antigen-based testing. </a:t>
            </a:r>
            <a:endParaRPr/>
          </a:p>
          <a:p>
            <a:pPr indent="0" lvl="0" marL="0" rtl="0" algn="l">
              <a:lnSpc>
                <a:spcPct val="90000"/>
              </a:lnSpc>
              <a:spcBef>
                <a:spcPts val="1000"/>
              </a:spcBef>
              <a:spcAft>
                <a:spcPts val="0"/>
              </a:spcAft>
              <a:buClr>
                <a:schemeClr val="dk1"/>
              </a:buClr>
              <a:buSzPts val="1600"/>
              <a:buNone/>
            </a:pPr>
            <a:r>
              <a:rPr b="1" lang="en-US" sz="1600"/>
              <a:t>2. </a:t>
            </a:r>
            <a:r>
              <a:rPr b="1" lang="en-US" sz="1600" u="sng"/>
              <a:t>Acute phase:</a:t>
            </a:r>
            <a:r>
              <a:rPr lang="en-US" sz="1600"/>
              <a:t>  After the first week, the viral RNA (antigen) decreases in the nasopharynx and may no longer be detectable with PCR or antigen-based testing. </a:t>
            </a:r>
            <a:endParaRPr/>
          </a:p>
          <a:p>
            <a:pPr indent="0" lvl="0" marL="0" rtl="0" algn="l">
              <a:lnSpc>
                <a:spcPct val="90000"/>
              </a:lnSpc>
              <a:spcBef>
                <a:spcPts val="1000"/>
              </a:spcBef>
              <a:spcAft>
                <a:spcPts val="0"/>
              </a:spcAft>
              <a:buClr>
                <a:schemeClr val="dk1"/>
              </a:buClr>
              <a:buSzPts val="1600"/>
              <a:buNone/>
            </a:pPr>
            <a:r>
              <a:rPr b="1" lang="en-US" sz="1600"/>
              <a:t>3. </a:t>
            </a:r>
            <a:r>
              <a:rPr b="1" lang="en-US" sz="1600" u="sng"/>
              <a:t>Antiviral response: produce antibodies:</a:t>
            </a:r>
            <a:r>
              <a:rPr lang="en-US" sz="1600"/>
              <a:t> The immune system first produces IgM (</a:t>
            </a:r>
            <a:r>
              <a:rPr i="1" lang="en-US" sz="1600"/>
              <a:t>red line</a:t>
            </a:r>
            <a:r>
              <a:rPr lang="en-US" sz="1600"/>
              <a:t>) then IgG (</a:t>
            </a:r>
            <a:r>
              <a:rPr i="1" lang="en-US" sz="1600"/>
              <a:t>green line</a:t>
            </a:r>
            <a:r>
              <a:rPr lang="en-US" sz="1600"/>
              <a:t>) antibodies against SARS-CoV-2 antigens. Antibody levels decrease during recovery. </a:t>
            </a:r>
            <a:endParaRPr/>
          </a:p>
          <a:p>
            <a:pPr indent="0" lvl="0" marL="0" rtl="0" algn="l">
              <a:lnSpc>
                <a:spcPct val="90000"/>
              </a:lnSpc>
              <a:spcBef>
                <a:spcPts val="1000"/>
              </a:spcBef>
              <a:spcAft>
                <a:spcPts val="0"/>
              </a:spcAft>
              <a:buClr>
                <a:schemeClr val="dk1"/>
              </a:buClr>
              <a:buSzPts val="1600"/>
              <a:buNone/>
            </a:pPr>
            <a:r>
              <a:rPr b="1" lang="en-US" sz="1600"/>
              <a:t>4. </a:t>
            </a:r>
            <a:r>
              <a:rPr b="1" lang="en-US" sz="1600" u="sng"/>
              <a:t>Antibody tests</a:t>
            </a:r>
            <a:r>
              <a:rPr lang="en-US" sz="1600"/>
              <a:t> detect the levels of IgM and IgG the immune system generates to fight the virus.</a:t>
            </a:r>
            <a:endParaRPr/>
          </a:p>
          <a:p>
            <a:pPr indent="0" lvl="0" marL="0" rtl="0" algn="l">
              <a:lnSpc>
                <a:spcPct val="90000"/>
              </a:lnSpc>
              <a:spcBef>
                <a:spcPts val="1000"/>
              </a:spcBef>
              <a:spcAft>
                <a:spcPts val="0"/>
              </a:spcAft>
              <a:buClr>
                <a:schemeClr val="dk1"/>
              </a:buClr>
              <a:buSzPts val="1600"/>
              <a:buNone/>
            </a:pPr>
            <a:r>
              <a:rPr b="1" lang="en-US" sz="1600"/>
              <a:t>5</a:t>
            </a:r>
            <a:r>
              <a:rPr lang="en-US" sz="1600"/>
              <a:t>. </a:t>
            </a:r>
            <a:r>
              <a:rPr lang="en-US" sz="1600" u="sng">
                <a:solidFill>
                  <a:schemeClr val="hlink"/>
                </a:solidFill>
                <a:hlinkClick r:id="rId5"/>
              </a:rPr>
              <a:t>W</a:t>
            </a:r>
            <a:r>
              <a:rPr b="1" lang="en-US" sz="1600" u="sng">
                <a:solidFill>
                  <a:schemeClr val="hlink"/>
                </a:solidFill>
                <a:hlinkClick r:id="rId6"/>
              </a:rPr>
              <a:t>hat is PCR? </a:t>
            </a:r>
            <a:r>
              <a:rPr lang="en-US" sz="1600"/>
              <a:t>The</a:t>
            </a:r>
            <a:r>
              <a:rPr b="1" lang="en-US" sz="1600"/>
              <a:t> </a:t>
            </a:r>
            <a:r>
              <a:rPr lang="en-US" sz="1600"/>
              <a:t>polymerase chain reaction is a fast, inexpensive technique to "amplify" - copy - small segments of DNA or RNA. It’s “molecular photocopying." </a:t>
            </a:r>
            <a:endParaRPr/>
          </a:p>
          <a:p>
            <a:pPr indent="0" lvl="0" marL="0" rtl="0" algn="l">
              <a:lnSpc>
                <a:spcPct val="90000"/>
              </a:lnSpc>
              <a:spcBef>
                <a:spcPts val="1000"/>
              </a:spcBef>
              <a:spcAft>
                <a:spcPts val="0"/>
              </a:spcAft>
              <a:buClr>
                <a:schemeClr val="dk1"/>
              </a:buClr>
              <a:buSzPts val="1600"/>
              <a:buNone/>
            </a:pPr>
            <a:r>
              <a:rPr b="1" lang="en-US" sz="1600"/>
              <a:t>6. </a:t>
            </a:r>
            <a:r>
              <a:rPr b="1" lang="en-US" sz="1600" u="sng">
                <a:solidFill>
                  <a:schemeClr val="hlink"/>
                </a:solidFill>
                <a:hlinkClick r:id="rId7"/>
              </a:rPr>
              <a:t>What are IgM (Immunoglobulin</a:t>
            </a:r>
            <a:r>
              <a:rPr lang="en-US" sz="1600" u="sng">
                <a:solidFill>
                  <a:schemeClr val="hlink"/>
                </a:solidFill>
                <a:hlinkClick r:id="rId8"/>
              </a:rPr>
              <a:t> </a:t>
            </a:r>
            <a:r>
              <a:rPr b="1" lang="en-US" sz="1600" u="sng">
                <a:solidFill>
                  <a:schemeClr val="hlink"/>
                </a:solidFill>
                <a:hlinkClick r:id="rId9"/>
              </a:rPr>
              <a:t>M</a:t>
            </a:r>
            <a:r>
              <a:rPr lang="en-US" sz="1600" u="sng">
                <a:solidFill>
                  <a:schemeClr val="hlink"/>
                </a:solidFill>
                <a:hlinkClick r:id="rId10"/>
              </a:rPr>
              <a:t>)</a:t>
            </a:r>
            <a:r>
              <a:rPr b="1" lang="en-US" sz="1600" u="sng">
                <a:solidFill>
                  <a:schemeClr val="hlink"/>
                </a:solidFill>
                <a:hlinkClick r:id="rId11"/>
              </a:rPr>
              <a:t> and IgG (Immunoglobulin</a:t>
            </a:r>
            <a:r>
              <a:rPr lang="en-US" sz="1600" u="sng">
                <a:solidFill>
                  <a:schemeClr val="hlink"/>
                </a:solidFill>
                <a:hlinkClick r:id="rId12"/>
              </a:rPr>
              <a:t> G)</a:t>
            </a:r>
            <a:r>
              <a:rPr b="1" lang="en-US" sz="1600" u="sng">
                <a:solidFill>
                  <a:schemeClr val="hlink"/>
                </a:solidFill>
                <a:hlinkClick r:id="rId13"/>
              </a:rPr>
              <a:t> antibodies</a:t>
            </a:r>
            <a:r>
              <a:rPr b="1" lang="en-US" sz="1600"/>
              <a:t> </a:t>
            </a:r>
            <a:r>
              <a:rPr lang="en-US" sz="1600"/>
              <a:t>and what do they reveal about COVID-19 infection? </a:t>
            </a:r>
            <a:endParaRPr/>
          </a:p>
        </p:txBody>
      </p:sp>
      <p:pic>
        <p:nvPicPr>
          <p:cNvPr id="266" name="Google Shape;266;p37"/>
          <p:cNvPicPr preferRelativeResize="0"/>
          <p:nvPr/>
        </p:nvPicPr>
        <p:blipFill rotWithShape="1">
          <a:blip r:embed="rId14">
            <a:alphaModFix/>
          </a:blip>
          <a:srcRect b="0" l="0" r="0" t="0"/>
          <a:stretch/>
        </p:blipFill>
        <p:spPr>
          <a:xfrm>
            <a:off x="4536610" y="1514259"/>
            <a:ext cx="7329570" cy="4375471"/>
          </a:xfrm>
          <a:prstGeom prst="rect">
            <a:avLst/>
          </a:prstGeom>
          <a:noFill/>
          <a:ln>
            <a:noFill/>
          </a:ln>
        </p:spPr>
      </p:pic>
      <p:cxnSp>
        <p:nvCxnSpPr>
          <p:cNvPr id="267" name="Google Shape;267;p37"/>
          <p:cNvCxnSpPr/>
          <p:nvPr/>
        </p:nvCxnSpPr>
        <p:spPr>
          <a:xfrm>
            <a:off x="9296133" y="1232466"/>
            <a:ext cx="1080000" cy="0"/>
          </a:xfrm>
          <a:prstGeom prst="straightConnector1">
            <a:avLst/>
          </a:prstGeom>
          <a:noFill/>
          <a:ln cap="flat" cmpd="sng" w="57150">
            <a:solidFill>
              <a:schemeClr val="dk1"/>
            </a:solidFill>
            <a:prstDash val="solid"/>
            <a:miter lim="800000"/>
            <a:headEnd len="med" w="med" type="triangle"/>
            <a:tailEnd len="med" w="med" type="triangle"/>
          </a:ln>
        </p:spPr>
      </p:cxnSp>
      <p:sp>
        <p:nvSpPr>
          <p:cNvPr id="268" name="Google Shape;268;p37"/>
          <p:cNvSpPr txBox="1"/>
          <p:nvPr/>
        </p:nvSpPr>
        <p:spPr>
          <a:xfrm>
            <a:off x="10433539" y="1048217"/>
            <a:ext cx="1758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7030A0"/>
                </a:solidFill>
                <a:latin typeface="Calibri"/>
                <a:ea typeface="Calibri"/>
                <a:cs typeface="Calibri"/>
                <a:sym typeface="Calibri"/>
              </a:rPr>
              <a:t>Not contagious?</a:t>
            </a:r>
            <a:endParaRPr/>
          </a:p>
        </p:txBody>
      </p:sp>
      <p:sp>
        <p:nvSpPr>
          <p:cNvPr id="269" name="Google Shape;269;p37"/>
          <p:cNvSpPr/>
          <p:nvPr/>
        </p:nvSpPr>
        <p:spPr>
          <a:xfrm>
            <a:off x="5313548" y="5817804"/>
            <a:ext cx="458400" cy="2868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37"/>
          <p:cNvSpPr/>
          <p:nvPr/>
        </p:nvSpPr>
        <p:spPr>
          <a:xfrm>
            <a:off x="9532100" y="5654814"/>
            <a:ext cx="458400" cy="3315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37"/>
          <p:cNvSpPr txBox="1"/>
          <p:nvPr/>
        </p:nvSpPr>
        <p:spPr>
          <a:xfrm>
            <a:off x="4772577" y="6188959"/>
            <a:ext cx="19989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2F5496"/>
                </a:solidFill>
                <a:latin typeface="Calibri"/>
                <a:ea typeface="Calibri"/>
                <a:cs typeface="Calibri"/>
                <a:sym typeface="Calibri"/>
              </a:rPr>
              <a:t>Recent infection </a:t>
            </a:r>
            <a:endParaRPr/>
          </a:p>
        </p:txBody>
      </p:sp>
      <p:sp>
        <p:nvSpPr>
          <p:cNvPr id="272" name="Google Shape;272;p37"/>
          <p:cNvSpPr txBox="1"/>
          <p:nvPr/>
        </p:nvSpPr>
        <p:spPr>
          <a:xfrm>
            <a:off x="8842637" y="5986440"/>
            <a:ext cx="2470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Infection clearing</a:t>
            </a:r>
            <a:r>
              <a:rPr b="1" lang="en-US" sz="1600">
                <a:solidFill>
                  <a:srgbClr val="008000"/>
                </a:solidFill>
                <a:latin typeface="Calibri"/>
                <a:ea typeface="Calibri"/>
                <a:cs typeface="Calibri"/>
                <a:sym typeface="Calibri"/>
              </a:rPr>
              <a:t> IgG </a:t>
            </a:r>
            <a:r>
              <a:rPr b="1" lang="en-US" sz="1600">
                <a:solidFill>
                  <a:schemeClr val="dk1"/>
                </a:solidFill>
                <a:latin typeface="Calibri"/>
                <a:ea typeface="Calibri"/>
                <a:cs typeface="Calibri"/>
                <a:sym typeface="Calibri"/>
              </a:rPr>
              <a:t>remains as a defender</a:t>
            </a:r>
            <a:endParaRPr/>
          </a:p>
        </p:txBody>
      </p:sp>
      <p:sp>
        <p:nvSpPr>
          <p:cNvPr id="273" name="Google Shape;273;p37"/>
          <p:cNvSpPr txBox="1"/>
          <p:nvPr/>
        </p:nvSpPr>
        <p:spPr>
          <a:xfrm>
            <a:off x="4736123" y="2954215"/>
            <a:ext cx="9495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FF0000"/>
                </a:solidFill>
                <a:latin typeface="Calibri"/>
                <a:ea typeface="Calibri"/>
                <a:cs typeface="Calibri"/>
                <a:sym typeface="Calibri"/>
              </a:rPr>
              <a:t>Antigen Test</a:t>
            </a:r>
            <a:endParaRPr/>
          </a:p>
        </p:txBody>
      </p:sp>
      <p:sp>
        <p:nvSpPr>
          <p:cNvPr id="274" name="Google Shape;274;p37"/>
          <p:cNvSpPr txBox="1"/>
          <p:nvPr/>
        </p:nvSpPr>
        <p:spPr>
          <a:xfrm>
            <a:off x="6342185" y="3341077"/>
            <a:ext cx="10005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rgbClr val="C00000"/>
                </a:solidFill>
                <a:latin typeface="Calibri"/>
                <a:ea typeface="Calibri"/>
                <a:cs typeface="Calibri"/>
                <a:sym typeface="Calibri"/>
              </a:rPr>
              <a:t>Antibody 1</a:t>
            </a:r>
            <a:endParaRPr/>
          </a:p>
        </p:txBody>
      </p:sp>
      <p:sp>
        <p:nvSpPr>
          <p:cNvPr id="275" name="Google Shape;275;p37"/>
          <p:cNvSpPr/>
          <p:nvPr/>
        </p:nvSpPr>
        <p:spPr>
          <a:xfrm>
            <a:off x="7789985" y="2368062"/>
            <a:ext cx="1172400" cy="30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008000"/>
                </a:solidFill>
                <a:latin typeface="Calibri"/>
                <a:ea typeface="Calibri"/>
                <a:cs typeface="Calibri"/>
                <a:sym typeface="Calibri"/>
              </a:rPr>
              <a:t>Antibody 2</a:t>
            </a:r>
            <a:endParaRPr/>
          </a:p>
        </p:txBody>
      </p:sp>
      <p:sp>
        <p:nvSpPr>
          <p:cNvPr id="276" name="Google Shape;276;p37"/>
          <p:cNvSpPr txBox="1"/>
          <p:nvPr/>
        </p:nvSpPr>
        <p:spPr>
          <a:xfrm>
            <a:off x="9469816" y="1907775"/>
            <a:ext cx="2669700" cy="160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RECOVERY: </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Antigen tests show no SARS-CoV-2 by day 28.</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Positive test for IgM is evidence of active infection.</a:t>
            </a:r>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Positive test for IgG shows presence of learned defense.  </a:t>
            </a:r>
            <a:endParaRPr/>
          </a:p>
        </p:txBody>
      </p:sp>
      <p:sp>
        <p:nvSpPr>
          <p:cNvPr id="277" name="Google Shape;277;p37"/>
          <p:cNvSpPr/>
          <p:nvPr/>
        </p:nvSpPr>
        <p:spPr>
          <a:xfrm>
            <a:off x="7012274" y="5882276"/>
            <a:ext cx="395700" cy="286800"/>
          </a:xfrm>
          <a:prstGeom prst="upArrow">
            <a:avLst>
              <a:gd fmla="val 50000" name="adj1"/>
              <a:gd fmla="val 50000" name="adj2"/>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37"/>
          <p:cNvSpPr txBox="1"/>
          <p:nvPr/>
        </p:nvSpPr>
        <p:spPr>
          <a:xfrm>
            <a:off x="6449667" y="6188959"/>
            <a:ext cx="1756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Immune response </a:t>
            </a:r>
            <a:endParaRPr/>
          </a:p>
          <a:p>
            <a:pPr indent="0" lvl="0" marL="0" marR="0" rtl="0" algn="ctr">
              <a:spcBef>
                <a:spcPts val="0"/>
              </a:spcBef>
              <a:spcAft>
                <a:spcPts val="0"/>
              </a:spcAft>
              <a:buNone/>
            </a:pPr>
            <a:r>
              <a:rPr b="1" lang="en-US" sz="1600">
                <a:solidFill>
                  <a:srgbClr val="00B050"/>
                </a:solidFill>
                <a:latin typeface="Calibri"/>
                <a:ea typeface="Calibri"/>
                <a:cs typeface="Calibri"/>
                <a:sym typeface="Calibri"/>
              </a:rPr>
              <a:t> </a:t>
            </a:r>
            <a:r>
              <a:rPr b="1" lang="en-US" sz="1600">
                <a:solidFill>
                  <a:srgbClr val="C00000"/>
                </a:solidFill>
                <a:latin typeface="Calibri"/>
                <a:ea typeface="Calibri"/>
                <a:cs typeface="Calibri"/>
                <a:sym typeface="Calibri"/>
              </a:rPr>
              <a:t>IgM   </a:t>
            </a:r>
            <a:r>
              <a:rPr b="1" lang="en-US" sz="1600">
                <a:solidFill>
                  <a:srgbClr val="008000"/>
                </a:solidFill>
                <a:latin typeface="Calibri"/>
                <a:ea typeface="Calibri"/>
                <a:cs typeface="Calibri"/>
                <a:sym typeface="Calibri"/>
              </a:rPr>
              <a:t>IgG</a:t>
            </a:r>
            <a:endParaRPr/>
          </a:p>
        </p:txBody>
      </p:sp>
      <p:sp>
        <p:nvSpPr>
          <p:cNvPr id="279" name="Google Shape;279;p37"/>
          <p:cNvSpPr txBox="1"/>
          <p:nvPr/>
        </p:nvSpPr>
        <p:spPr>
          <a:xfrm>
            <a:off x="5771970" y="1075513"/>
            <a:ext cx="17484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FF0000"/>
                </a:solidFill>
                <a:latin typeface="Calibri"/>
                <a:ea typeface="Calibri"/>
                <a:cs typeface="Calibri"/>
                <a:sym typeface="Calibri"/>
              </a:rPr>
              <a:t>Most Contagious</a:t>
            </a:r>
            <a:endParaRPr/>
          </a:p>
        </p:txBody>
      </p:sp>
      <p:sp>
        <p:nvSpPr>
          <p:cNvPr id="280" name="Google Shape;280;p37"/>
          <p:cNvSpPr txBox="1"/>
          <p:nvPr/>
        </p:nvSpPr>
        <p:spPr>
          <a:xfrm>
            <a:off x="9883776" y="4340886"/>
            <a:ext cx="25290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rgbClr val="008000"/>
                </a:solidFill>
                <a:latin typeface="Calibri"/>
                <a:ea typeface="Calibri"/>
                <a:cs typeface="Calibri"/>
                <a:sym typeface="Calibri"/>
              </a:rPr>
              <a:t>IgG remains as a learned defense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