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Roboto"/>
      <p:regular r:id="rId22"/>
      <p:bold r:id="rId23"/>
      <p:italic r:id="rId24"/>
      <p:boldItalic r:id="rId25"/>
    </p:embeddedFont>
    <p:embeddedFont>
      <p:font typeface="Proxima Nova"/>
      <p:regular r:id="rId26"/>
      <p:bold r:id="rId27"/>
      <p:italic r:id="rId28"/>
      <p:boldItalic r:id="rId29"/>
    </p:embeddedFont>
    <p:embeddedFont>
      <p:font typeface="Roboto Medium"/>
      <p:regular r:id="rId30"/>
      <p:bold r:id="rId31"/>
      <p:italic r:id="rId32"/>
      <p:boldItalic r:id="rId33"/>
    </p:embeddedFont>
    <p:embeddedFont>
      <p:font typeface="Roboto Light"/>
      <p:regular r:id="rId34"/>
      <p:bold r:id="rId35"/>
      <p:italic r:id="rId36"/>
      <p:boldItalic r:id="rId37"/>
    </p:embeddedFont>
    <p:embeddedFont>
      <p:font typeface="Spectral Light"/>
      <p:regular r:id="rId38"/>
      <p:bold r:id="rId39"/>
      <p:italic r:id="rId40"/>
      <p:boldItalic r:id="rId41"/>
    </p:embeddedFont>
    <p:embeddedFont>
      <p:font typeface="Spectral Medium"/>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pectralLight-italic.fntdata"/><Relationship Id="rId20" Type="http://schemas.openxmlformats.org/officeDocument/2006/relationships/slide" Target="slides/slide15.xml"/><Relationship Id="rId42" Type="http://schemas.openxmlformats.org/officeDocument/2006/relationships/font" Target="fonts/SpectralMedium-regular.fntdata"/><Relationship Id="rId41" Type="http://schemas.openxmlformats.org/officeDocument/2006/relationships/font" Target="fonts/SpectralLight-boldItalic.fntdata"/><Relationship Id="rId22" Type="http://schemas.openxmlformats.org/officeDocument/2006/relationships/font" Target="fonts/Roboto-regular.fntdata"/><Relationship Id="rId44" Type="http://schemas.openxmlformats.org/officeDocument/2006/relationships/font" Target="fonts/SpectralMedium-italic.fntdata"/><Relationship Id="rId21" Type="http://schemas.openxmlformats.org/officeDocument/2006/relationships/slide" Target="slides/slide16.xml"/><Relationship Id="rId43" Type="http://schemas.openxmlformats.org/officeDocument/2006/relationships/font" Target="fonts/SpectralMedium-bold.fntdata"/><Relationship Id="rId24" Type="http://schemas.openxmlformats.org/officeDocument/2006/relationships/font" Target="fonts/Roboto-italic.fntdata"/><Relationship Id="rId23" Type="http://schemas.openxmlformats.org/officeDocument/2006/relationships/font" Target="fonts/Roboto-bold.fntdata"/><Relationship Id="rId45" Type="http://schemas.openxmlformats.org/officeDocument/2006/relationships/font" Target="fonts/SpectralMedium-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roximaNova-regular.fntdata"/><Relationship Id="rId25" Type="http://schemas.openxmlformats.org/officeDocument/2006/relationships/font" Target="fonts/Roboto-boldItalic.fntdata"/><Relationship Id="rId28" Type="http://schemas.openxmlformats.org/officeDocument/2006/relationships/font" Target="fonts/ProximaNova-italic.fntdata"/><Relationship Id="rId27" Type="http://schemas.openxmlformats.org/officeDocument/2006/relationships/font" Target="fonts/ProximaNova-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Medium-bold.fntdata"/><Relationship Id="rId30" Type="http://schemas.openxmlformats.org/officeDocument/2006/relationships/font" Target="fonts/RobotoMedium-regular.fntdata"/><Relationship Id="rId11" Type="http://schemas.openxmlformats.org/officeDocument/2006/relationships/slide" Target="slides/slide6.xml"/><Relationship Id="rId33" Type="http://schemas.openxmlformats.org/officeDocument/2006/relationships/font" Target="fonts/RobotoMedium-boldItalic.fntdata"/><Relationship Id="rId10" Type="http://schemas.openxmlformats.org/officeDocument/2006/relationships/slide" Target="slides/slide5.xml"/><Relationship Id="rId32" Type="http://schemas.openxmlformats.org/officeDocument/2006/relationships/font" Target="fonts/RobotoMedium-italic.fntdata"/><Relationship Id="rId13" Type="http://schemas.openxmlformats.org/officeDocument/2006/relationships/slide" Target="slides/slide8.xml"/><Relationship Id="rId35" Type="http://schemas.openxmlformats.org/officeDocument/2006/relationships/font" Target="fonts/RobotoLight-bold.fntdata"/><Relationship Id="rId12" Type="http://schemas.openxmlformats.org/officeDocument/2006/relationships/slide" Target="slides/slide7.xml"/><Relationship Id="rId34" Type="http://schemas.openxmlformats.org/officeDocument/2006/relationships/font" Target="fonts/RobotoLight-regular.fntdata"/><Relationship Id="rId15" Type="http://schemas.openxmlformats.org/officeDocument/2006/relationships/slide" Target="slides/slide10.xml"/><Relationship Id="rId37" Type="http://schemas.openxmlformats.org/officeDocument/2006/relationships/font" Target="fonts/RobotoLight-boldItalic.fntdata"/><Relationship Id="rId14" Type="http://schemas.openxmlformats.org/officeDocument/2006/relationships/slide" Target="slides/slide9.xml"/><Relationship Id="rId36" Type="http://schemas.openxmlformats.org/officeDocument/2006/relationships/font" Target="fonts/RobotoLight-italic.fntdata"/><Relationship Id="rId17" Type="http://schemas.openxmlformats.org/officeDocument/2006/relationships/slide" Target="slides/slide12.xml"/><Relationship Id="rId39" Type="http://schemas.openxmlformats.org/officeDocument/2006/relationships/font" Target="fonts/SpectralLight-bold.fntdata"/><Relationship Id="rId16" Type="http://schemas.openxmlformats.org/officeDocument/2006/relationships/slide" Target="slides/slide11.xml"/><Relationship Id="rId38" Type="http://schemas.openxmlformats.org/officeDocument/2006/relationships/font" Target="fonts/SpectralLight-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g-cholerainhawaii.weebly.com/timeline.html"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b75b91e22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b75b91e2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latin typeface="Roboto Medium"/>
                <a:ea typeface="Roboto Medium"/>
                <a:cs typeface="Roboto Medium"/>
                <a:sym typeface="Roboto Medium"/>
              </a:rPr>
              <a:t>Reflection |</a:t>
            </a:r>
            <a:r>
              <a:rPr lang="en-US">
                <a:solidFill>
                  <a:schemeClr val="dk1"/>
                </a:solidFill>
                <a:latin typeface="Roboto"/>
                <a:ea typeface="Roboto"/>
                <a:cs typeface="Roboto"/>
                <a:sym typeface="Roboto"/>
              </a:rPr>
              <a:t> Knowing Hawaii’s tragic history and relationship with disease:</a:t>
            </a:r>
            <a:endParaRPr>
              <a:solidFill>
                <a:schemeClr val="dk1"/>
              </a:solidFill>
              <a:latin typeface="Roboto"/>
              <a:ea typeface="Roboto"/>
              <a:cs typeface="Roboto"/>
              <a:sym typeface="Roboto"/>
            </a:endParaRPr>
          </a:p>
          <a:p>
            <a:pPr indent="0" lvl="0" marL="0" rtl="0" algn="just">
              <a:lnSpc>
                <a:spcPct val="100000"/>
              </a:lnSpc>
              <a:spcBef>
                <a:spcPts val="1000"/>
              </a:spcBef>
              <a:spcAft>
                <a:spcPts val="0"/>
              </a:spcAft>
              <a:buClr>
                <a:schemeClr val="dk1"/>
              </a:buClr>
              <a:buSzPts val="1100"/>
              <a:buFont typeface="Arial"/>
              <a:buNone/>
            </a:pPr>
            <a:r>
              <a:t/>
            </a:r>
            <a:endParaRPr>
              <a:solidFill>
                <a:schemeClr val="dk1"/>
              </a:solidFill>
              <a:latin typeface="Cambria"/>
              <a:ea typeface="Cambria"/>
              <a:cs typeface="Cambria"/>
              <a:sym typeface="Cambria"/>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US"/>
              <a:t>The number of deaths gets smaller and smaller with each passing epidemic</a:t>
            </a:r>
            <a:endParaRPr/>
          </a:p>
          <a:p>
            <a:pPr indent="0" lvl="0" marL="0" rtl="0" algn="l">
              <a:lnSpc>
                <a:spcPct val="100000"/>
              </a:lnSpc>
              <a:spcBef>
                <a:spcPts val="0"/>
              </a:spcBef>
              <a:spcAft>
                <a:spcPts val="0"/>
              </a:spcAft>
              <a:buSzPts val="1100"/>
              <a:buNone/>
            </a:pPr>
            <a:r>
              <a:rPr lang="en-US"/>
              <a:t>Thas a resilience if i ever saw one</a:t>
            </a:r>
            <a:endParaRPr/>
          </a:p>
          <a:p>
            <a:pPr indent="0" lvl="0" marL="0" rtl="0" algn="l">
              <a:lnSpc>
                <a:spcPct val="100000"/>
              </a:lnSpc>
              <a:spcBef>
                <a:spcPts val="0"/>
              </a:spcBef>
              <a:spcAft>
                <a:spcPts val="0"/>
              </a:spcAft>
              <a:buSzPts val="1100"/>
              <a:buNone/>
            </a:pPr>
            <a:r>
              <a:rPr lang="en-US"/>
              <a:t>this doesnʻt even scratch the surface of </a:t>
            </a:r>
            <a:r>
              <a:rPr lang="en-US">
                <a:solidFill>
                  <a:schemeClr val="dk1"/>
                </a:solidFill>
              </a:rPr>
              <a:t>Hawaiʻis relationship with Smallpox; let alone with all the other epidemics that happened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4.4 Kīpuka The third layer, entitled kīpuka, is a play on the word puka meaning ‘to say, come through.’94 Kīpuka addresses how things are said or expressed in Hawaiian as informed by, and therefore revealing, Hawaiian perspective. This then leads to another meaning in kīpuka ‘the opening in cloud formations’ symbolizing the portal to understanding Hawaiian perspective. (Pukui and Elbert, Hawaiian Dictionary, kīpuka.)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latin typeface="Roboto Medium"/>
                <a:ea typeface="Roboto Medium"/>
                <a:cs typeface="Roboto Medium"/>
                <a:sym typeface="Roboto Medium"/>
              </a:rPr>
              <a:t>Reflection |</a:t>
            </a:r>
            <a:r>
              <a:rPr lang="en-US">
                <a:solidFill>
                  <a:schemeClr val="dk1"/>
                </a:solidFill>
                <a:latin typeface="Roboto"/>
                <a:ea typeface="Roboto"/>
                <a:cs typeface="Roboto"/>
                <a:sym typeface="Roboto"/>
              </a:rPr>
              <a:t> Knowing Hawaii’s tragic history and relationship with disease:</a:t>
            </a:r>
            <a:endParaRPr>
              <a:solidFill>
                <a:schemeClr val="dk1"/>
              </a:solidFill>
              <a:latin typeface="Roboto"/>
              <a:ea typeface="Roboto"/>
              <a:cs typeface="Roboto"/>
              <a:sym typeface="Roboto"/>
            </a:endParaRPr>
          </a:p>
          <a:p>
            <a:pPr indent="0" lvl="0" marL="0" rtl="0" algn="just">
              <a:lnSpc>
                <a:spcPct val="100000"/>
              </a:lnSpc>
              <a:spcBef>
                <a:spcPts val="1000"/>
              </a:spcBef>
              <a:spcAft>
                <a:spcPts val="0"/>
              </a:spcAft>
              <a:buClr>
                <a:schemeClr val="dk1"/>
              </a:buClr>
              <a:buSzPts val="1100"/>
              <a:buFont typeface="Arial"/>
              <a:buNone/>
            </a:pPr>
            <a:r>
              <a:t/>
            </a:r>
            <a:endParaRPr>
              <a:solidFill>
                <a:schemeClr val="dk1"/>
              </a:solidFill>
              <a:latin typeface="Cambria"/>
              <a:ea typeface="Cambria"/>
              <a:cs typeface="Cambria"/>
              <a:sym typeface="Cambria"/>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US"/>
              <a:t>The number of deaths gets smaller and smaller with each passing epidemic</a:t>
            </a:r>
            <a:endParaRPr/>
          </a:p>
          <a:p>
            <a:pPr indent="0" lvl="0" marL="0" rtl="0" algn="l">
              <a:lnSpc>
                <a:spcPct val="100000"/>
              </a:lnSpc>
              <a:spcBef>
                <a:spcPts val="0"/>
              </a:spcBef>
              <a:spcAft>
                <a:spcPts val="0"/>
              </a:spcAft>
              <a:buSzPts val="1100"/>
              <a:buNone/>
            </a:pPr>
            <a:r>
              <a:rPr lang="en-US"/>
              <a:t>Thas a resilience if i ever saw one</a:t>
            </a:r>
            <a:endParaRPr/>
          </a:p>
          <a:p>
            <a:pPr indent="0" lvl="0" marL="0" rtl="0" algn="l">
              <a:lnSpc>
                <a:spcPct val="100000"/>
              </a:lnSpc>
              <a:spcBef>
                <a:spcPts val="0"/>
              </a:spcBef>
              <a:spcAft>
                <a:spcPts val="0"/>
              </a:spcAft>
              <a:buSzPts val="1100"/>
              <a:buNone/>
            </a:pPr>
            <a:r>
              <a:rPr lang="en-US"/>
              <a:t>this doesnʻt even scratch the surface of </a:t>
            </a:r>
            <a:r>
              <a:rPr lang="en-US">
                <a:solidFill>
                  <a:schemeClr val="dk1"/>
                </a:solidFill>
              </a:rPr>
              <a:t>Hawaiʻis relationship with Smallpox; let alone with all the other epidemics that happened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latin typeface="Roboto Medium"/>
                <a:ea typeface="Roboto Medium"/>
                <a:cs typeface="Roboto Medium"/>
                <a:sym typeface="Roboto Medium"/>
              </a:rPr>
              <a:t>Look up “Quarantine law” and “vital statistics act”</a:t>
            </a:r>
            <a:endParaRPr>
              <a:solidFill>
                <a:schemeClr val="dk1"/>
              </a:solidFill>
              <a:latin typeface="Roboto Medium"/>
              <a:ea typeface="Roboto Medium"/>
              <a:cs typeface="Roboto Medium"/>
              <a:sym typeface="Roboto Medium"/>
            </a:endParaRPr>
          </a:p>
          <a:p>
            <a:pPr indent="0" lvl="0" marL="0" rtl="0" algn="l">
              <a:lnSpc>
                <a:spcPct val="100000"/>
              </a:lnSpc>
              <a:spcBef>
                <a:spcPts val="1000"/>
              </a:spcBef>
              <a:spcAft>
                <a:spcPts val="0"/>
              </a:spcAft>
              <a:buClr>
                <a:schemeClr val="dk1"/>
              </a:buClr>
              <a:buSzPts val="1100"/>
              <a:buFont typeface="Arial"/>
              <a:buNone/>
            </a:pPr>
            <a:r>
              <a:rPr b="1" lang="en-US" sz="1200">
                <a:solidFill>
                  <a:schemeClr val="dk1"/>
                </a:solidFill>
                <a:highlight>
                  <a:srgbClr val="FFFFFF"/>
                </a:highlight>
              </a:rPr>
              <a:t>1822</a:t>
            </a:r>
            <a:endParaRPr b="1" sz="1200">
              <a:solidFill>
                <a:schemeClr val="dk1"/>
              </a:solidFill>
              <a:highlight>
                <a:srgbClr val="FFFFFF"/>
              </a:highlight>
            </a:endParaRPr>
          </a:p>
          <a:p>
            <a:pPr indent="0" lvl="0" marL="0" rtl="0" algn="l">
              <a:lnSpc>
                <a:spcPct val="100000"/>
              </a:lnSpc>
              <a:spcBef>
                <a:spcPts val="1000"/>
              </a:spcBef>
              <a:spcAft>
                <a:spcPts val="0"/>
              </a:spcAft>
              <a:buSzPts val="1100"/>
              <a:buNone/>
            </a:pPr>
            <a:r>
              <a:rPr lang="en-US" sz="1000" u="sng">
                <a:solidFill>
                  <a:schemeClr val="hlink"/>
                </a:solidFill>
                <a:highlight>
                  <a:srgbClr val="FFFFFF"/>
                </a:highlight>
                <a:hlinkClick r:id="rId2"/>
              </a:rPr>
              <a:t>First water filtration plant on Oahu is established (Hope &amp; Hope, 2003).</a:t>
            </a:r>
            <a:endParaRPr>
              <a:solidFill>
                <a:schemeClr val="dk1"/>
              </a:solidFill>
              <a:latin typeface="Roboto Medium"/>
              <a:ea typeface="Roboto Medium"/>
              <a:cs typeface="Roboto Medium"/>
              <a:sym typeface="Roboto Medium"/>
            </a:endParaRPr>
          </a:p>
          <a:p>
            <a:pPr indent="0" lvl="0" marL="0" rtl="0" algn="l">
              <a:lnSpc>
                <a:spcPct val="100000"/>
              </a:lnSpc>
              <a:spcBef>
                <a:spcPts val="1000"/>
              </a:spcBef>
              <a:spcAft>
                <a:spcPts val="0"/>
              </a:spcAft>
              <a:buClr>
                <a:schemeClr val="dk1"/>
              </a:buClr>
              <a:buSzPts val="1100"/>
              <a:buFont typeface="Arial"/>
              <a:buNone/>
            </a:pPr>
            <a:r>
              <a:rPr b="1" lang="en-US" sz="1200">
                <a:solidFill>
                  <a:schemeClr val="dk1"/>
                </a:solidFill>
                <a:highlight>
                  <a:srgbClr val="FFFFFF"/>
                </a:highlight>
              </a:rPr>
              <a:t>1850</a:t>
            </a:r>
            <a:endParaRPr b="1" sz="1200">
              <a:solidFill>
                <a:schemeClr val="dk1"/>
              </a:solidFill>
              <a:highlight>
                <a:srgbClr val="FFFFFF"/>
              </a:highlight>
            </a:endParaRPr>
          </a:p>
          <a:p>
            <a:pPr indent="0" lvl="0" marL="0" rtl="0" algn="l">
              <a:lnSpc>
                <a:spcPct val="100000"/>
              </a:lnSpc>
              <a:spcBef>
                <a:spcPts val="1000"/>
              </a:spcBef>
              <a:spcAft>
                <a:spcPts val="0"/>
              </a:spcAft>
              <a:buSzPts val="1100"/>
              <a:buNone/>
            </a:pPr>
            <a:r>
              <a:rPr lang="en-US" sz="1000">
                <a:solidFill>
                  <a:schemeClr val="dk1"/>
                </a:solidFill>
                <a:highlight>
                  <a:srgbClr val="FFFFFF"/>
                </a:highlight>
              </a:rPr>
              <a:t>First cases of cholera epidemic diagnosed in San Francisco were </a:t>
            </a:r>
            <a:r>
              <a:rPr i="1" lang="en-US" sz="1000">
                <a:solidFill>
                  <a:schemeClr val="dk1"/>
                </a:solidFill>
                <a:highlight>
                  <a:srgbClr val="FFFFFF"/>
                </a:highlight>
              </a:rPr>
              <a:t>Kanakas </a:t>
            </a:r>
            <a:r>
              <a:rPr lang="en-US" sz="1000">
                <a:solidFill>
                  <a:schemeClr val="dk1"/>
                </a:solidFill>
                <a:highlight>
                  <a:srgbClr val="FFFFFF"/>
                </a:highlight>
              </a:rPr>
              <a:t>​(Hope &amp; Hope, 2003)</a:t>
            </a:r>
            <a:endParaRPr sz="1000">
              <a:solidFill>
                <a:schemeClr val="dk1"/>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b="1" lang="en-US" sz="1200">
                <a:solidFill>
                  <a:schemeClr val="dk1"/>
                </a:solidFill>
                <a:highlight>
                  <a:srgbClr val="FFFFFF"/>
                </a:highlight>
              </a:rPr>
              <a:t>1862</a:t>
            </a:r>
            <a:endParaRPr b="1" sz="1200">
              <a:solidFill>
                <a:schemeClr val="dk1"/>
              </a:solidFill>
              <a:highlight>
                <a:srgbClr val="FFFFFF"/>
              </a:highlight>
            </a:endParaRPr>
          </a:p>
          <a:p>
            <a:pPr indent="0" lvl="0" marL="0" rtl="0" algn="l">
              <a:lnSpc>
                <a:spcPct val="100000"/>
              </a:lnSpc>
              <a:spcBef>
                <a:spcPts val="1000"/>
              </a:spcBef>
              <a:spcAft>
                <a:spcPts val="0"/>
              </a:spcAft>
              <a:buSzPts val="1100"/>
              <a:buNone/>
            </a:pPr>
            <a:r>
              <a:rPr lang="en-US" sz="1000">
                <a:solidFill>
                  <a:schemeClr val="dk1"/>
                </a:solidFill>
                <a:highlight>
                  <a:srgbClr val="FFFFFF"/>
                </a:highlight>
              </a:rPr>
              <a:t> In order to address sanitation issues and address the depopulation of Native Hawaiians, the Sanitary Commission was created. (Hope &amp; Hope, 2003).</a:t>
            </a:r>
            <a:endParaRPr sz="1000">
              <a:solidFill>
                <a:schemeClr val="dk1"/>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b="1" lang="en-US" sz="1200">
                <a:solidFill>
                  <a:schemeClr val="dk1"/>
                </a:solidFill>
                <a:highlight>
                  <a:srgbClr val="FFFFFF"/>
                </a:highlight>
              </a:rPr>
              <a:t> 1895</a:t>
            </a:r>
            <a:endParaRPr b="1" sz="1200">
              <a:solidFill>
                <a:schemeClr val="dk1"/>
              </a:solidFill>
              <a:highlight>
                <a:srgbClr val="FFFFFF"/>
              </a:highlight>
            </a:endParaRPr>
          </a:p>
          <a:p>
            <a:pPr indent="0" lvl="0" marL="0" rtl="0" algn="l">
              <a:lnSpc>
                <a:spcPct val="100000"/>
              </a:lnSpc>
              <a:spcBef>
                <a:spcPts val="1000"/>
              </a:spcBef>
              <a:spcAft>
                <a:spcPts val="0"/>
              </a:spcAft>
              <a:buSzPts val="1100"/>
              <a:buNone/>
            </a:pPr>
            <a:r>
              <a:rPr lang="en-US" sz="1000">
                <a:solidFill>
                  <a:schemeClr val="dk1"/>
                </a:solidFill>
                <a:highlight>
                  <a:srgbClr val="FFFFFF"/>
                </a:highlight>
              </a:rPr>
              <a:t>Cholera epidemic hits the islands, killing 64. Originating from China and Japan and arriving aboard the “Belgic,” the disease is confined to Honolulu (Mills &amp; Ryder, 1896)</a:t>
            </a:r>
            <a:endParaRPr sz="1000">
              <a:solidFill>
                <a:schemeClr val="dk1"/>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b="1" lang="en-US" sz="1200">
                <a:solidFill>
                  <a:schemeClr val="dk1"/>
                </a:solidFill>
                <a:highlight>
                  <a:srgbClr val="FFFFFF"/>
                </a:highlight>
              </a:rPr>
              <a:t>1898</a:t>
            </a:r>
            <a:endParaRPr b="1" sz="1200">
              <a:solidFill>
                <a:schemeClr val="dk1"/>
              </a:solidFill>
              <a:highlight>
                <a:srgbClr val="FFFFFF"/>
              </a:highlight>
            </a:endParaRPr>
          </a:p>
          <a:p>
            <a:pPr indent="0" lvl="0" marL="0" rtl="0" algn="l">
              <a:lnSpc>
                <a:spcPct val="100000"/>
              </a:lnSpc>
              <a:spcBef>
                <a:spcPts val="1000"/>
              </a:spcBef>
              <a:spcAft>
                <a:spcPts val="0"/>
              </a:spcAft>
              <a:buSzPts val="1100"/>
              <a:buNone/>
            </a:pPr>
            <a:r>
              <a:rPr lang="en-US" sz="1000">
                <a:solidFill>
                  <a:schemeClr val="dk1"/>
                </a:solidFill>
                <a:highlight>
                  <a:srgbClr val="FFFFFF"/>
                </a:highlight>
              </a:rPr>
              <a:t>The Food Commissioner Department is initiated to handle sanitation issues in the food industry (Hope &amp; Hope, 2003).</a:t>
            </a:r>
            <a:endParaRPr sz="1000">
              <a:solidFill>
                <a:schemeClr val="dk1"/>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b="1" lang="en-US" sz="1200">
                <a:solidFill>
                  <a:schemeClr val="dk1"/>
                </a:solidFill>
                <a:highlight>
                  <a:srgbClr val="FFFFFF"/>
                </a:highlight>
              </a:rPr>
              <a:t>1911</a:t>
            </a:r>
            <a:endParaRPr b="1" sz="1200">
              <a:solidFill>
                <a:schemeClr val="dk1"/>
              </a:solidFill>
              <a:highlight>
                <a:srgbClr val="FFFFFF"/>
              </a:highlight>
            </a:endParaRPr>
          </a:p>
          <a:p>
            <a:pPr indent="0" lvl="0" marL="0" rtl="0" algn="l">
              <a:lnSpc>
                <a:spcPct val="100000"/>
              </a:lnSpc>
              <a:spcBef>
                <a:spcPts val="1000"/>
              </a:spcBef>
              <a:spcAft>
                <a:spcPts val="0"/>
              </a:spcAft>
              <a:buSzPts val="1100"/>
              <a:buNone/>
            </a:pPr>
            <a:r>
              <a:rPr lang="en-US" sz="1000">
                <a:solidFill>
                  <a:schemeClr val="dk1"/>
                </a:solidFill>
                <a:highlight>
                  <a:srgbClr val="FFFFFF"/>
                </a:highlight>
              </a:rPr>
              <a:t>Another cholera outbreak in Hawaii. Out of 27 cases, 21 were fatal. (Hope &amp; Hope, 2003) // 1911 Prohibition of Poi (Kim, n.d.)</a:t>
            </a:r>
            <a:endParaRPr sz="1000">
              <a:solidFill>
                <a:schemeClr val="dk1"/>
              </a:solidFill>
              <a:highlight>
                <a:srgbClr val="FFFFFF"/>
              </a:highlight>
            </a:endParaRPr>
          </a:p>
          <a:p>
            <a:pPr indent="0" lvl="0" marL="0" rtl="0" algn="l">
              <a:lnSpc>
                <a:spcPct val="100000"/>
              </a:lnSpc>
              <a:spcBef>
                <a:spcPts val="1000"/>
              </a:spcBef>
              <a:spcAft>
                <a:spcPts val="0"/>
              </a:spcAft>
              <a:buSzPts val="1100"/>
              <a:buNone/>
            </a:pPr>
            <a:r>
              <a:t/>
            </a:r>
            <a:endParaRPr>
              <a:solidFill>
                <a:schemeClr val="dk1"/>
              </a:solidFill>
              <a:latin typeface="Roboto Medium"/>
              <a:ea typeface="Roboto Medium"/>
              <a:cs typeface="Roboto Medium"/>
              <a:sym typeface="Roboto Medium"/>
            </a:endParaRPr>
          </a:p>
          <a:p>
            <a:pPr indent="0" lvl="0" marL="0" rtl="0" algn="l">
              <a:lnSpc>
                <a:spcPct val="100000"/>
              </a:lnSpc>
              <a:spcBef>
                <a:spcPts val="1000"/>
              </a:spcBef>
              <a:spcAft>
                <a:spcPts val="0"/>
              </a:spcAft>
              <a:buSzPts val="1100"/>
              <a:buNone/>
            </a:pPr>
            <a:r>
              <a:rPr lang="en-US">
                <a:solidFill>
                  <a:schemeClr val="dk1"/>
                </a:solidFill>
                <a:latin typeface="Roboto Medium"/>
                <a:ea typeface="Roboto Medium"/>
                <a:cs typeface="Roboto Medium"/>
                <a:sym typeface="Roboto Medium"/>
              </a:rPr>
              <a:t>Reflection |</a:t>
            </a:r>
            <a:r>
              <a:rPr lang="en-US">
                <a:solidFill>
                  <a:schemeClr val="dk1"/>
                </a:solidFill>
                <a:latin typeface="Roboto"/>
                <a:ea typeface="Roboto"/>
                <a:cs typeface="Roboto"/>
                <a:sym typeface="Roboto"/>
              </a:rPr>
              <a:t> Knowing Hawaii’s tragic history and relationship with disease:</a:t>
            </a:r>
            <a:endParaRPr>
              <a:solidFill>
                <a:schemeClr val="dk1"/>
              </a:solidFill>
              <a:latin typeface="Roboto"/>
              <a:ea typeface="Roboto"/>
              <a:cs typeface="Roboto"/>
              <a:sym typeface="Roboto"/>
            </a:endParaRPr>
          </a:p>
          <a:p>
            <a:pPr indent="0" lvl="0" marL="0" rtl="0" algn="just">
              <a:lnSpc>
                <a:spcPct val="100000"/>
              </a:lnSpc>
              <a:spcBef>
                <a:spcPts val="1000"/>
              </a:spcBef>
              <a:spcAft>
                <a:spcPts val="0"/>
              </a:spcAft>
              <a:buClr>
                <a:schemeClr val="dk1"/>
              </a:buClr>
              <a:buSzPts val="1100"/>
              <a:buFont typeface="Arial"/>
              <a:buNone/>
            </a:pPr>
            <a:r>
              <a:t/>
            </a:r>
            <a:endParaRPr>
              <a:solidFill>
                <a:schemeClr val="dk1"/>
              </a:solidFill>
              <a:latin typeface="Cambria"/>
              <a:ea typeface="Cambria"/>
              <a:cs typeface="Cambria"/>
              <a:sym typeface="Cambria"/>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US"/>
              <a:t>The number of deaths gets smaller and smaller with each passing epidemic</a:t>
            </a:r>
            <a:endParaRPr/>
          </a:p>
          <a:p>
            <a:pPr indent="0" lvl="0" marL="0" rtl="0" algn="l">
              <a:lnSpc>
                <a:spcPct val="100000"/>
              </a:lnSpc>
              <a:spcBef>
                <a:spcPts val="0"/>
              </a:spcBef>
              <a:spcAft>
                <a:spcPts val="0"/>
              </a:spcAft>
              <a:buSzPts val="1100"/>
              <a:buNone/>
            </a:pPr>
            <a:r>
              <a:rPr lang="en-US"/>
              <a:t>Thas a resilience if i ever saw one</a:t>
            </a:r>
            <a:endParaRPr/>
          </a:p>
          <a:p>
            <a:pPr indent="0" lvl="0" marL="0" rtl="0" algn="l">
              <a:lnSpc>
                <a:spcPct val="100000"/>
              </a:lnSpc>
              <a:spcBef>
                <a:spcPts val="0"/>
              </a:spcBef>
              <a:spcAft>
                <a:spcPts val="0"/>
              </a:spcAft>
              <a:buSzPts val="1100"/>
              <a:buNone/>
            </a:pPr>
            <a:r>
              <a:rPr lang="en-US"/>
              <a:t>this doesnʻt even scratch the surface of </a:t>
            </a:r>
            <a:r>
              <a:rPr lang="en-US">
                <a:solidFill>
                  <a:schemeClr val="dk1"/>
                </a:solidFill>
              </a:rPr>
              <a:t>Hawaiʻis relationship with Smallpox; let alone with all the other epidemics that happened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4" name="Google Shape;14;p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1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1"/>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9" name="Google Shape;69;p11"/>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0" name="Google Shape;70;p1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1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2"/>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6" name="Google Shape;76;p1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3"/>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3"/>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2" name="Google Shape;82;p1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90000"/>
              </a:lnSpc>
              <a:spcBef>
                <a:spcPts val="0"/>
              </a:spcBef>
              <a:spcAft>
                <a:spcPts val="0"/>
              </a:spcAft>
              <a:buClr>
                <a:schemeClr val="dk1"/>
              </a:buClr>
              <a:buSzPts val="1400"/>
              <a:buChar char="●"/>
              <a:defRPr sz="1400"/>
            </a:lvl1pPr>
            <a:lvl2pPr indent="-304800" lvl="1" marL="914400" algn="l">
              <a:lnSpc>
                <a:spcPct val="90000"/>
              </a:lnSpc>
              <a:spcBef>
                <a:spcPts val="1600"/>
              </a:spcBef>
              <a:spcAft>
                <a:spcPts val="0"/>
              </a:spcAft>
              <a:buClr>
                <a:schemeClr val="dk1"/>
              </a:buClr>
              <a:buSzPts val="1200"/>
              <a:buChar char="○"/>
              <a:defRPr sz="1200"/>
            </a:lvl2pPr>
            <a:lvl3pPr indent="-304800" lvl="2" marL="1371600" algn="l">
              <a:lnSpc>
                <a:spcPct val="90000"/>
              </a:lnSpc>
              <a:spcBef>
                <a:spcPts val="1600"/>
              </a:spcBef>
              <a:spcAft>
                <a:spcPts val="0"/>
              </a:spcAft>
              <a:buClr>
                <a:schemeClr val="dk1"/>
              </a:buClr>
              <a:buSzPts val="1200"/>
              <a:buChar char="■"/>
              <a:defRPr sz="1200"/>
            </a:lvl3pPr>
            <a:lvl4pPr indent="-304800" lvl="3" marL="1828800" algn="l">
              <a:lnSpc>
                <a:spcPct val="90000"/>
              </a:lnSpc>
              <a:spcBef>
                <a:spcPts val="1600"/>
              </a:spcBef>
              <a:spcAft>
                <a:spcPts val="0"/>
              </a:spcAft>
              <a:buClr>
                <a:schemeClr val="dk1"/>
              </a:buClr>
              <a:buSzPts val="1200"/>
              <a:buChar char="●"/>
              <a:defRPr sz="1200"/>
            </a:lvl4pPr>
            <a:lvl5pPr indent="-304800" lvl="4" marL="2286000" algn="l">
              <a:lnSpc>
                <a:spcPct val="90000"/>
              </a:lnSpc>
              <a:spcBef>
                <a:spcPts val="1600"/>
              </a:spcBef>
              <a:spcAft>
                <a:spcPts val="0"/>
              </a:spcAft>
              <a:buClr>
                <a:schemeClr val="dk1"/>
              </a:buClr>
              <a:buSzPts val="1200"/>
              <a:buChar char="○"/>
              <a:defRPr sz="1200"/>
            </a:lvl5pPr>
            <a:lvl6pPr indent="-304800" lvl="5" marL="2743200" algn="l">
              <a:lnSpc>
                <a:spcPct val="90000"/>
              </a:lnSpc>
              <a:spcBef>
                <a:spcPts val="1600"/>
              </a:spcBef>
              <a:spcAft>
                <a:spcPts val="0"/>
              </a:spcAft>
              <a:buClr>
                <a:schemeClr val="dk1"/>
              </a:buClr>
              <a:buSzPts val="1200"/>
              <a:buChar char="■"/>
              <a:defRPr sz="1200"/>
            </a:lvl6pPr>
            <a:lvl7pPr indent="-304800" lvl="6" marL="3200400" algn="l">
              <a:lnSpc>
                <a:spcPct val="90000"/>
              </a:lnSpc>
              <a:spcBef>
                <a:spcPts val="1600"/>
              </a:spcBef>
              <a:spcAft>
                <a:spcPts val="0"/>
              </a:spcAft>
              <a:buClr>
                <a:schemeClr val="dk1"/>
              </a:buClr>
              <a:buSzPts val="1200"/>
              <a:buChar char="●"/>
              <a:defRPr sz="1200"/>
            </a:lvl7pPr>
            <a:lvl8pPr indent="-304800" lvl="7" marL="3657600" algn="l">
              <a:lnSpc>
                <a:spcPct val="90000"/>
              </a:lnSpc>
              <a:spcBef>
                <a:spcPts val="1600"/>
              </a:spcBef>
              <a:spcAft>
                <a:spcPts val="0"/>
              </a:spcAft>
              <a:buClr>
                <a:schemeClr val="dk1"/>
              </a:buClr>
              <a:buSzPts val="1200"/>
              <a:buChar char="○"/>
              <a:defRPr sz="1200"/>
            </a:lvl8pPr>
            <a:lvl9pPr indent="-304800" lvl="8" marL="4114800" algn="l">
              <a:lnSpc>
                <a:spcPct val="90000"/>
              </a:lnSpc>
              <a:spcBef>
                <a:spcPts val="1600"/>
              </a:spcBef>
              <a:spcAft>
                <a:spcPts val="1600"/>
              </a:spcAft>
              <a:buClr>
                <a:schemeClr val="dk1"/>
              </a:buClr>
              <a:buSzPts val="1200"/>
              <a:buChar char="■"/>
              <a:defRPr sz="1200"/>
            </a:lvl9pPr>
          </a:lstStyle>
          <a:p/>
        </p:txBody>
      </p:sp>
      <p:sp>
        <p:nvSpPr>
          <p:cNvPr id="24" name="Google Shape;24;p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90000"/>
              </a:lnSpc>
              <a:spcBef>
                <a:spcPts val="0"/>
              </a:spcBef>
              <a:spcAft>
                <a:spcPts val="0"/>
              </a:spcAft>
              <a:buClr>
                <a:schemeClr val="dk1"/>
              </a:buClr>
              <a:buSzPts val="1400"/>
              <a:buChar char="●"/>
              <a:defRPr sz="1400"/>
            </a:lvl1pPr>
            <a:lvl2pPr indent="-304800" lvl="1" marL="914400" algn="l">
              <a:lnSpc>
                <a:spcPct val="90000"/>
              </a:lnSpc>
              <a:spcBef>
                <a:spcPts val="1600"/>
              </a:spcBef>
              <a:spcAft>
                <a:spcPts val="0"/>
              </a:spcAft>
              <a:buClr>
                <a:schemeClr val="dk1"/>
              </a:buClr>
              <a:buSzPts val="1200"/>
              <a:buChar char="○"/>
              <a:defRPr sz="1200"/>
            </a:lvl2pPr>
            <a:lvl3pPr indent="-304800" lvl="2" marL="1371600" algn="l">
              <a:lnSpc>
                <a:spcPct val="90000"/>
              </a:lnSpc>
              <a:spcBef>
                <a:spcPts val="1600"/>
              </a:spcBef>
              <a:spcAft>
                <a:spcPts val="0"/>
              </a:spcAft>
              <a:buClr>
                <a:schemeClr val="dk1"/>
              </a:buClr>
              <a:buSzPts val="1200"/>
              <a:buChar char="■"/>
              <a:defRPr sz="1200"/>
            </a:lvl3pPr>
            <a:lvl4pPr indent="-304800" lvl="3" marL="1828800" algn="l">
              <a:lnSpc>
                <a:spcPct val="90000"/>
              </a:lnSpc>
              <a:spcBef>
                <a:spcPts val="1600"/>
              </a:spcBef>
              <a:spcAft>
                <a:spcPts val="0"/>
              </a:spcAft>
              <a:buClr>
                <a:schemeClr val="dk1"/>
              </a:buClr>
              <a:buSzPts val="1200"/>
              <a:buChar char="●"/>
              <a:defRPr sz="1200"/>
            </a:lvl4pPr>
            <a:lvl5pPr indent="-304800" lvl="4" marL="2286000" algn="l">
              <a:lnSpc>
                <a:spcPct val="90000"/>
              </a:lnSpc>
              <a:spcBef>
                <a:spcPts val="1600"/>
              </a:spcBef>
              <a:spcAft>
                <a:spcPts val="0"/>
              </a:spcAft>
              <a:buClr>
                <a:schemeClr val="dk1"/>
              </a:buClr>
              <a:buSzPts val="1200"/>
              <a:buChar char="○"/>
              <a:defRPr sz="1200"/>
            </a:lvl5pPr>
            <a:lvl6pPr indent="-304800" lvl="5" marL="2743200" algn="l">
              <a:lnSpc>
                <a:spcPct val="90000"/>
              </a:lnSpc>
              <a:spcBef>
                <a:spcPts val="1600"/>
              </a:spcBef>
              <a:spcAft>
                <a:spcPts val="0"/>
              </a:spcAft>
              <a:buClr>
                <a:schemeClr val="dk1"/>
              </a:buClr>
              <a:buSzPts val="1200"/>
              <a:buChar char="■"/>
              <a:defRPr sz="1200"/>
            </a:lvl6pPr>
            <a:lvl7pPr indent="-304800" lvl="6" marL="3200400" algn="l">
              <a:lnSpc>
                <a:spcPct val="90000"/>
              </a:lnSpc>
              <a:spcBef>
                <a:spcPts val="1600"/>
              </a:spcBef>
              <a:spcAft>
                <a:spcPts val="0"/>
              </a:spcAft>
              <a:buClr>
                <a:schemeClr val="dk1"/>
              </a:buClr>
              <a:buSzPts val="1200"/>
              <a:buChar char="●"/>
              <a:defRPr sz="1200"/>
            </a:lvl7pPr>
            <a:lvl8pPr indent="-304800" lvl="7" marL="3657600" algn="l">
              <a:lnSpc>
                <a:spcPct val="90000"/>
              </a:lnSpc>
              <a:spcBef>
                <a:spcPts val="1600"/>
              </a:spcBef>
              <a:spcAft>
                <a:spcPts val="0"/>
              </a:spcAft>
              <a:buClr>
                <a:schemeClr val="dk1"/>
              </a:buClr>
              <a:buSzPts val="1200"/>
              <a:buChar char="○"/>
              <a:defRPr sz="1200"/>
            </a:lvl8pPr>
            <a:lvl9pPr indent="-304800" lvl="8" marL="4114800" algn="l">
              <a:lnSpc>
                <a:spcPct val="90000"/>
              </a:lnSpc>
              <a:spcBef>
                <a:spcPts val="1600"/>
              </a:spcBef>
              <a:spcAft>
                <a:spcPts val="1600"/>
              </a:spcAft>
              <a:buClr>
                <a:schemeClr val="dk1"/>
              </a:buClr>
              <a:buSzPts val="1200"/>
              <a:buChar char="■"/>
              <a:defRPr sz="1200"/>
            </a:lvl9pPr>
          </a:lstStyle>
          <a:p/>
        </p:txBody>
      </p:sp>
      <p:sp>
        <p:nvSpPr>
          <p:cNvPr id="25" name="Google Shape;25;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 name="Shape 26"/>
        <p:cNvGrpSpPr/>
        <p:nvPr/>
      </p:nvGrpSpPr>
      <p:grpSpPr>
        <a:xfrm>
          <a:off x="0" y="0"/>
          <a:ext cx="0" cy="0"/>
          <a:chOff x="0" y="0"/>
          <a:chExt cx="0" cy="0"/>
        </a:xfrm>
      </p:grpSpPr>
      <p:sp>
        <p:nvSpPr>
          <p:cNvPr id="27" name="Google Shape;27;p5"/>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5"/>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9" name="Google Shape;29;p5"/>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0" name="Google Shape;30;p5"/>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1" name="Google Shape;31;p5"/>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2" name="Google Shape;32;p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5" name="Shape 35"/>
        <p:cNvGrpSpPr/>
        <p:nvPr/>
      </p:nvGrpSpPr>
      <p:grpSpPr>
        <a:xfrm>
          <a:off x="0" y="0"/>
          <a:ext cx="0" cy="0"/>
          <a:chOff x="0" y="0"/>
          <a:chExt cx="0" cy="0"/>
        </a:xfrm>
      </p:grpSpPr>
      <p:sp>
        <p:nvSpPr>
          <p:cNvPr id="36" name="Google Shape;36;p6"/>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
          <p:cNvSpPr/>
          <p:nvPr>
            <p:ph idx="2" type="pic"/>
          </p:nvPr>
        </p:nvSpPr>
        <p:spPr>
          <a:xfrm>
            <a:off x="3887391" y="740569"/>
            <a:ext cx="4629150" cy="365521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8" name="Google Shape;38;p6"/>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39" name="Google Shape;39;p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 name="Shape 42"/>
        <p:cNvGrpSpPr/>
        <p:nvPr/>
      </p:nvGrpSpPr>
      <p:grpSpPr>
        <a:xfrm>
          <a:off x="0" y="0"/>
          <a:ext cx="0" cy="0"/>
          <a:chOff x="0" y="0"/>
          <a:chExt cx="0" cy="0"/>
        </a:xfrm>
      </p:grpSpPr>
      <p:sp>
        <p:nvSpPr>
          <p:cNvPr id="43" name="Google Shape;43;p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7"/>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 name="Google Shape;45;p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 name="Shape 48"/>
        <p:cNvGrpSpPr/>
        <p:nvPr/>
      </p:nvGrpSpPr>
      <p:grpSpPr>
        <a:xfrm>
          <a:off x="0" y="0"/>
          <a:ext cx="0" cy="0"/>
          <a:chOff x="0" y="0"/>
          <a:chExt cx="0" cy="0"/>
        </a:xfrm>
      </p:grpSpPr>
      <p:sp>
        <p:nvSpPr>
          <p:cNvPr id="49" name="Google Shape;49;p8"/>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8"/>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51" name="Google Shape;51;p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 name="Shape 54"/>
        <p:cNvGrpSpPr/>
        <p:nvPr/>
      </p:nvGrpSpPr>
      <p:grpSpPr>
        <a:xfrm>
          <a:off x="0" y="0"/>
          <a:ext cx="0" cy="0"/>
          <a:chOff x="0" y="0"/>
          <a:chExt cx="0" cy="0"/>
        </a:xfrm>
      </p:grpSpPr>
      <p:sp>
        <p:nvSpPr>
          <p:cNvPr id="55" name="Google Shape;55;p9"/>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7" name="Google Shape;57;p9"/>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8" name="Google Shape;58;p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10"/>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alpha val="63921"/>
          </a:srgbClr>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nationalgeographic.com/travel/2020/05/hawaiian-national-park-was-once-desolate-quarantine-place/" TargetMode="External"/><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hyperlink" Target="http://mauliolanetwork.com/home/#_edn1" TargetMode="External"/><Relationship Id="rId5" Type="http://schemas.openxmlformats.org/officeDocument/2006/relationships/hyperlink" Target="http://mauliolanetwork.com/home/#_edn1" TargetMode="External"/><Relationship Id="rId6" Type="http://schemas.openxmlformats.org/officeDocument/2006/relationships/hyperlink" Target="http://mauliolanetwork.com/home/#_edn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www.youtube.com/watch?v=DYebOCCoTYM" TargetMode="Externa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0" Type="http://schemas.openxmlformats.org/officeDocument/2006/relationships/hyperlink" Target="https://www.cdc.gov/smallpox/transmission/index.html" TargetMode="External"/><Relationship Id="rId11" Type="http://schemas.openxmlformats.org/officeDocument/2006/relationships/hyperlink" Target="http://wehewehe.org/gsdl2.85/cgi-bin/hdict?d=D13383&amp;l=en&amp;e=d-11000-00---off-0hdict--00-1----0-10-0---0---0direct-10-ED--4--textpukuielbert%2Ctextmamaka-----0-1l--11-haw-Zz-1---Zz-1-home-minamina--00-3-1-00-0--4----0-0-11-00-0utfZz-8-00" TargetMode="External"/><Relationship Id="rId10" Type="http://schemas.openxmlformats.org/officeDocument/2006/relationships/hyperlink" Target="https://www.cdc.gov/measles/about/history.html" TargetMode="External"/><Relationship Id="rId21" Type="http://schemas.openxmlformats.org/officeDocument/2006/relationships/hyperlink" Target="https://www.cdc.gov/vaccines/vpd/vpd-vac-basics.html" TargetMode="External"/><Relationship Id="rId13" Type="http://schemas.openxmlformats.org/officeDocument/2006/relationships/hyperlink" Target="about:blank" TargetMode="External"/><Relationship Id="rId12" Type="http://schemas.openxmlformats.org/officeDocument/2006/relationships/hyperlink" Target="http://wehewehe.org/gsdl2.85/cgi-bin/hdict?d=D13383&amp;l=en&amp;e=d-11000-00---off-0hdict--00-1----0-10-0---0---0direct-10-ED--4--textpukuielbert%2Ctextmamaka-----0-1l--11-haw-Zz-1---Zz-1-home-minamina--00-3-1-00-0--4----0-0-11-00-0utfZz-8-00"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cdc.gov/coronavirus/2019-ncov/faq.html" TargetMode="External"/><Relationship Id="rId4" Type="http://schemas.openxmlformats.org/officeDocument/2006/relationships/hyperlink" Target="https://www.cdc.gov/coronavirus/2019-ncov/faq.html" TargetMode="External"/><Relationship Id="rId9" Type="http://schemas.openxmlformats.org/officeDocument/2006/relationships/hyperlink" Target="https://www.nps.gov/parkhistory/online_books/kala/pdf/B3LepHawaii.pdf" TargetMode="External"/><Relationship Id="rId15" Type="http://schemas.openxmlformats.org/officeDocument/2006/relationships/hyperlink" Target="https://www.merriam-webster.com/dictionary/sovereign" TargetMode="External"/><Relationship Id="rId14" Type="http://schemas.openxmlformats.org/officeDocument/2006/relationships/hyperlink" Target="https://www.britannica.com/topic/Hawaiian" TargetMode="External"/><Relationship Id="rId17" Type="http://schemas.openxmlformats.org/officeDocument/2006/relationships/hyperlink" Target="https://www.hhs.gov/answers/public-health-and-safety/what-is-the-difference-between-isolation-and-quarantine/index.html" TargetMode="External"/><Relationship Id="rId16" Type="http://schemas.openxmlformats.org/officeDocument/2006/relationships/hyperlink" Target="https://www.healthline.com/health/pandemic-vs-epidemic#what-is-a-pandemic" TargetMode="External"/><Relationship Id="rId5" Type="http://schemas.openxmlformats.org/officeDocument/2006/relationships/hyperlink" Target="https://www.webmd.com/lung/news/20200504/what-is-contact-tracing-and-how-does-it-work#1" TargetMode="External"/><Relationship Id="rId19" Type="http://schemas.openxmlformats.org/officeDocument/2006/relationships/hyperlink" Target="https://www.cdc.gov/smallpox/transmission/index.html" TargetMode="External"/><Relationship Id="rId6" Type="http://schemas.openxmlformats.org/officeDocument/2006/relationships/hyperlink" Target="https://www.healthline.com/health/pandemic-vs-epidemic#what-is-an-epidemic" TargetMode="External"/><Relationship Id="rId18" Type="http://schemas.openxmlformats.org/officeDocument/2006/relationships/hyperlink" Target="https://www.cdc.gov/quarantine/historyquarantine.html" TargetMode="External"/><Relationship Id="rId7" Type="http://schemas.openxmlformats.org/officeDocument/2006/relationships/hyperlink" Target="https://www.dictionary.com/browse/immunity" TargetMode="External"/><Relationship Id="rId8" Type="http://schemas.openxmlformats.org/officeDocument/2006/relationships/hyperlink" Target="https://www.cdc.gov/coronavirus/2019-ncov/if-you-are-sick/isolation.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http://www.hawaiipublicschools.org/DOE%20Forms/Social%20Studies/HCSSSWorldHistCulture.pdf" TargetMode="External"/><Relationship Id="rId4" Type="http://schemas.openxmlformats.org/officeDocument/2006/relationships/hyperlink" Target="https://www.nextgenscience.org/sites/default/files/Appendix%20G%20-%20Crosscutting%20Concepts%20FINAL%20edited%204.10.13.pdf" TargetMode="External"/><Relationship Id="rId9" Type="http://schemas.openxmlformats.org/officeDocument/2006/relationships/hyperlink" Target="https://www.un.org/development/desa/disabilities/envision2030.html" TargetMode="External"/><Relationship Id="rId5" Type="http://schemas.openxmlformats.org/officeDocument/2006/relationships/hyperlink" Target="http://www.corestandards.org/ELA-Literacy/RH/11-12/7/" TargetMode="External"/><Relationship Id="rId6" Type="http://schemas.openxmlformats.org/officeDocument/2006/relationships/hyperlink" Target="http://www.hawaiipublicschools.org/DOE%20Forms/Health%20and%20Nutrition/HealthStandards.pdf" TargetMode="External"/><Relationship Id="rId7" Type="http://schemas.openxmlformats.org/officeDocument/2006/relationships/hyperlink" Target="http://www.hawaiipublicschools.org/DOE%20Forms/NaHopenaAoE3.pdf" TargetMode="External"/><Relationship Id="rId8" Type="http://schemas.openxmlformats.org/officeDocument/2006/relationships/hyperlink" Target="http://www.olelo.hawaii.edu/olelo/nhmo.php" TargetMode="External"/></Relationships>
</file>

<file path=ppt/slides/_rels/slide16.xml.rels><?xml version="1.0" encoding="UTF-8" standalone="yes"?><Relationships xmlns="http://schemas.openxmlformats.org/package/2006/relationships"><Relationship Id="rId11" Type="http://schemas.openxmlformats.org/officeDocument/2006/relationships/hyperlink" Target="https://www.washingtonpost.com/health/2020/11/12/covid-social-gatherings/" TargetMode="External"/><Relationship Id="rId10" Type="http://schemas.openxmlformats.org/officeDocument/2006/relationships/hyperlink" Target="http://www.hawaiipublicschools.org/ConnectWithUs/MediaRoom/PressReleases/Pages/School-Reopening-Framework---Health-and-Safety.aspx" TargetMode="External"/><Relationship Id="rId13" Type="http://schemas.openxmlformats.org/officeDocument/2006/relationships/hyperlink" Target="https://coronavirus.jhu.edu/" TargetMode="External"/><Relationship Id="rId12" Type="http://schemas.openxmlformats.org/officeDocument/2006/relationships/hyperlink" Target="https://www.washingtonpost.com/graphics/2020/national/coronavirus-us-cases-deaths/" TargetMode="External"/><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www.cdc.gov/coronavirus/2019-ncov/if-you-are-sick/steps-when-sick.html" TargetMode="External"/><Relationship Id="rId4" Type="http://schemas.openxmlformats.org/officeDocument/2006/relationships/hyperlink" Target="https://www.cdc.gov/coronavirus/2019-ncov/symptoms-testing/symptoms.html" TargetMode="External"/><Relationship Id="rId9" Type="http://schemas.openxmlformats.org/officeDocument/2006/relationships/hyperlink" Target="https://rt.live/us/HI" TargetMode="External"/><Relationship Id="rId14" Type="http://schemas.openxmlformats.org/officeDocument/2006/relationships/hyperlink" Target="https://www.oneoahu.org/" TargetMode="External"/><Relationship Id="rId5" Type="http://schemas.openxmlformats.org/officeDocument/2006/relationships/hyperlink" Target="https://www.cdc.gov/coronavirus/2019-ncov/symptoms-testing/symptoms.html" TargetMode="External"/><Relationship Id="rId6" Type="http://schemas.openxmlformats.org/officeDocument/2006/relationships/hyperlink" Target="https://www.cdc.gov/coronavirus/2019-ncov/symptoms-testing/symptoms.html#seek-medical-attention" TargetMode="External"/><Relationship Id="rId7" Type="http://schemas.openxmlformats.org/officeDocument/2006/relationships/hyperlink" Target="https://www.cdc.gov/coronavirus/2019-ncov/symptoms-testing/symptoms.html#seek-medical-attention" TargetMode="External"/><Relationship Id="rId8" Type="http://schemas.openxmlformats.org/officeDocument/2006/relationships/hyperlink" Target="https://health.hawaii.gov/coronavirusdisease2019/what-you-should-know/current-situation-in-hawaii/"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1" Type="http://schemas.openxmlformats.org/officeDocument/2006/relationships/hyperlink" Target="https://www.cdc.gov/flu/about/viruses/index.htm" TargetMode="External"/><Relationship Id="rId10" Type="http://schemas.openxmlformats.org/officeDocument/2006/relationships/hyperlink" Target="https://core.ac.uk/download/pdf/5014806.pdf" TargetMode="External"/><Relationship Id="rId13" Type="http://schemas.openxmlformats.org/officeDocument/2006/relationships/hyperlink" Target="https://www.cdc.gov/plague/faq/index.html" TargetMode="External"/><Relationship Id="rId12" Type="http://schemas.openxmlformats.org/officeDocument/2006/relationships/hyperlink" Target="https://www.cdc.gov/pertussis/about/signs-symptoms.html" TargetMode="External"/><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dictionary.com/browse/immunity" TargetMode="External"/><Relationship Id="rId4" Type="http://schemas.openxmlformats.org/officeDocument/2006/relationships/hyperlink" Target="https://keolamagazine.com/health/laau-lapaau/" TargetMode="External"/><Relationship Id="rId9" Type="http://schemas.openxmlformats.org/officeDocument/2006/relationships/hyperlink" Target="https://www.nps.gov/parkhistory/online_books/kala/pdf/B3LepHawaii.pdf" TargetMode="External"/><Relationship Id="rId15" Type="http://schemas.openxmlformats.org/officeDocument/2006/relationships/hyperlink" Target="https://padlet-uploads.storage.googleapis.com/633026308/df89fcb83316efb945cadb87a2937ada/hawaiian_health_time_line_and_events.pdf" TargetMode="External"/><Relationship Id="rId14" Type="http://schemas.openxmlformats.org/officeDocument/2006/relationships/hyperlink" Target="https://www.cdc.gov/groupastrep/diseases-public/scarlet-fever.html" TargetMode="External"/><Relationship Id="rId16" Type="http://schemas.openxmlformats.org/officeDocument/2006/relationships/hyperlink" Target="https://padlet-uploads.storage.googleapis.com/633026308/df89fcb83316efb945cadb87a2937ada/hawaiian_health_time_line_and_events.pdf" TargetMode="External"/><Relationship Id="rId5" Type="http://schemas.openxmlformats.org/officeDocument/2006/relationships/hyperlink" Target="https://www.cdc.gov/cholera/general/index.html" TargetMode="External"/><Relationship Id="rId6" Type="http://schemas.openxmlformats.org/officeDocument/2006/relationships/hyperlink" Target="https://www.cdc.gov/measles/about/parents-top4.html" TargetMode="External"/><Relationship Id="rId7" Type="http://schemas.openxmlformats.org/officeDocument/2006/relationships/hyperlink" Target="https://www.cdc.gov/smallpox/about/index.html" TargetMode="External"/><Relationship Id="rId8" Type="http://schemas.openxmlformats.org/officeDocument/2006/relationships/hyperlink" Target="https://guides.library.manoa.hawaii.edu/c.php?g=105252&amp;p=687127" TargetMode="External"/></Relationships>
</file>

<file path=ppt/slides/_rels/slide6.xml.rels><?xml version="1.0" encoding="UTF-8" standalone="yes"?><Relationships xmlns="http://schemas.openxmlformats.org/package/2006/relationships"><Relationship Id="rId11" Type="http://schemas.openxmlformats.org/officeDocument/2006/relationships/hyperlink" Target="https://health.hawaii.gov/coronavirusdisease2019/what-you-should-know/" TargetMode="External"/><Relationship Id="rId10" Type="http://schemas.openxmlformats.org/officeDocument/2006/relationships/hyperlink" Target="https://health.hawaii.gov/coronavirusdisease2019/what-you-should-know/current-situation-in-hawaii/" TargetMode="External"/><Relationship Id="rId12" Type="http://schemas.openxmlformats.org/officeDocument/2006/relationships/image" Target="../media/image10.jp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wehewehe.org/gsdl2.85/cgi-bin/hdict?a=q&amp;r=1&amp;hs=1&amp;m=-1&amp;o=-1&amp;qto=4&amp;e=p-11000-00---off-0hdict--00-1----0-10-0---0---0direct-10-ED--4--textpukuielbert%252ctextmamaka-----0-1l--11-haw-Zz-1---Zz-1-home---00-3-1-00-0--4----0-0-11-00-0utfZz-8-00&amp;q=minamina&amp;fqv=textpukuielbert%252ctextmamaka&amp;af=1&amp;fqf=ED" TargetMode="External"/><Relationship Id="rId4" Type="http://schemas.openxmlformats.org/officeDocument/2006/relationships/hyperlink" Target="http://wehewehe.org/gsdl2.85/cgi-bin/hdict?a=q&amp;r=1&amp;hs=1&amp;m=-1&amp;o=-1&amp;qto=4&amp;e=p-11000-00---off-0hdict--00-1----0-10-0---0---0direct-10-ED--4--textpukuielbert%252ctextmamaka-----0-1l--11-haw-Zz-1---Zz-1-home---00-3-1-00-0--4----0-0-11-00-0utfZz-8-00&amp;q=minamina&amp;fqv=textpukuielbert%252ctextmamaka&amp;af=1&amp;fqf=ED" TargetMode="External"/><Relationship Id="rId9" Type="http://schemas.openxmlformats.org/officeDocument/2006/relationships/hyperlink" Target="https://www.hawaiinewsnow.com/2021/01/07/community-spread-covid-maui-big-island-raises-alarm/" TargetMode="External"/><Relationship Id="rId5" Type="http://schemas.openxmlformats.org/officeDocument/2006/relationships/hyperlink" Target="http://wehewehe.org/gsdl2.85/cgi-bin/hdict?a=q&amp;r=1&amp;hs=1&amp;m=-1&amp;o=-1&amp;qto=4&amp;e=p-11000-00---off-0hdict--00-1----0-10-0---0---0direct-10-ED--4--textpukuielbert%252ctextmamaka-----0-1l--11-haw-Zz-1---Zz-1-home---00-3-1-00-0--4----0-0-11-00-0utfZz-8-00&amp;q=minamina&amp;fqv=textpukuielbert%252ctextmamaka&amp;af=1&amp;fqf=ED" TargetMode="External"/><Relationship Id="rId6" Type="http://schemas.openxmlformats.org/officeDocument/2006/relationships/hyperlink" Target="https://www.cnn.com/2020/11/12/politics/donald-trump-coronavirus-leadership/index.html" TargetMode="External"/><Relationship Id="rId7" Type="http://schemas.openxmlformats.org/officeDocument/2006/relationships/hyperlink" Target="https://www.smithsonianmag.com/history/shutting-down-hawaii-historical-perspective-epidemics-islands-180974506" TargetMode="External"/><Relationship Id="rId8" Type="http://schemas.openxmlformats.org/officeDocument/2006/relationships/hyperlink" Target="https://nupepa-hawaii.com/category/epidemic/" TargetMode="External"/></Relationships>
</file>

<file path=ppt/slides/_rels/slide7.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7.png"/><Relationship Id="rId13" Type="http://schemas.openxmlformats.org/officeDocument/2006/relationships/image" Target="../media/image5.png"/><Relationship Id="rId12" Type="http://schemas.openxmlformats.org/officeDocument/2006/relationships/hyperlink" Target="https://www.cdc.gov/quarantine/historyquarantine.html" TargetMode="External"/><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6.png"/><Relationship Id="rId15" Type="http://schemas.openxmlformats.org/officeDocument/2006/relationships/hyperlink" Target="https://www.queens.org/the-queens-medical-center/about-us/about-us-qmc" TargetMode="External"/><Relationship Id="rId14" Type="http://schemas.openxmlformats.org/officeDocument/2006/relationships/image" Target="../media/image13.png"/><Relationship Id="rId17" Type="http://schemas.openxmlformats.org/officeDocument/2006/relationships/hyperlink" Target="https://www.lunalilo.org/about" TargetMode="External"/><Relationship Id="rId16" Type="http://schemas.openxmlformats.org/officeDocument/2006/relationships/hyperlink" Target="https://www.hawaiipacifichealth.org/kapiolani/about-us/legacy/" TargetMode="External"/><Relationship Id="rId5" Type="http://schemas.openxmlformats.org/officeDocument/2006/relationships/image" Target="../media/image3.png"/><Relationship Id="rId19" Type="http://schemas.openxmlformats.org/officeDocument/2006/relationships/hyperlink" Target="https://padlet-uploads.storage.googleapis.com/633026308/df89fcb83316efb945cadb87a2937ada/hawaiian_health_time_line_and_events.pdf" TargetMode="External"/><Relationship Id="rId6" Type="http://schemas.openxmlformats.org/officeDocument/2006/relationships/image" Target="../media/image4.png"/><Relationship Id="rId18" Type="http://schemas.openxmlformats.org/officeDocument/2006/relationships/hyperlink" Target="https://onipaa.org/pages/queen-liliuokalani" TargetMode="External"/><Relationship Id="rId7" Type="http://schemas.openxmlformats.org/officeDocument/2006/relationships/image" Target="../media/image1.png"/><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11" Type="http://schemas.openxmlformats.org/officeDocument/2006/relationships/image" Target="../media/image14.jpg"/><Relationship Id="rId10" Type="http://schemas.openxmlformats.org/officeDocument/2006/relationships/image" Target="../media/image15.jpg"/><Relationship Id="rId13" Type="http://schemas.openxmlformats.org/officeDocument/2006/relationships/hyperlink" Target="http://imagesofoldhawaii.com/to-the-jubilee/" TargetMode="External"/><Relationship Id="rId12" Type="http://schemas.openxmlformats.org/officeDocument/2006/relationships/image" Target="../media/image11.jpg"/><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en.wikipedia.org/wiki/Queen_Emma_of_Hawaii" TargetMode="External"/><Relationship Id="rId4" Type="http://schemas.openxmlformats.org/officeDocument/2006/relationships/hyperlink" Target="https://www.crownofhawaii.com/kam4sov" TargetMode="External"/><Relationship Id="rId9" Type="http://schemas.openxmlformats.org/officeDocument/2006/relationships/hyperlink" Target="https://en.wikipedia.org/wiki/Emma_Kauike%C5%8Dlani_Wilcox" TargetMode="External"/><Relationship Id="rId5" Type="http://schemas.openxmlformats.org/officeDocument/2006/relationships/hyperlink" Target="http://www.hawaiihistory.org/index.cfm?fuseaction=ig.page&amp;PageID=403" TargetMode="External"/><Relationship Id="rId6" Type="http://schemas.openxmlformats.org/officeDocument/2006/relationships/hyperlink" Target="https://onipaa.org/pages/her-history" TargetMode="External"/><Relationship Id="rId7" Type="http://schemas.openxmlformats.org/officeDocument/2006/relationships/hyperlink" Target="https://onipaa.org/pages/the-trust" TargetMode="External"/><Relationship Id="rId8" Type="http://schemas.openxmlformats.org/officeDocument/2006/relationships/hyperlink" Target="https://www.kapiolani.hawaii.edu/about-kcc/in-the-name-of-a-quee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hyperlink" Target="https://padlet-uploads.storage.googleapis.com/633026308/df89fcb83316efb945cadb87a2937ada/hawaiian_health_time_line_and_events.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4"/>
          <p:cNvSpPr txBox="1"/>
          <p:nvPr/>
        </p:nvSpPr>
        <p:spPr>
          <a:xfrm>
            <a:off x="710250" y="601200"/>
            <a:ext cx="7723500" cy="39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t>Instructions on how to access the curriculum:</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US"/>
              <a:t>Press the Play button (filled arrow) to start the slideshow. Each slide will be displayed for 5 seconds.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US"/>
              <a:t>The slideshow can be paused at any given point by hitting the Pause button (parallel lines). Hitting Play again resumes the slideshow.</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US"/>
              <a:t>Use the &lt; &gt; arrows to move between slides at any given point of time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US"/>
              <a:t>Move to a specific slide using the drop down menu. Select the slide you want from the list and the slide will appear.</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US"/>
              <a:t>There are options to use an on-screen laser and/or switch to fullscreen mode.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3"/>
          <p:cNvSpPr/>
          <p:nvPr/>
        </p:nvSpPr>
        <p:spPr>
          <a:xfrm>
            <a:off x="3289215" y="518447"/>
            <a:ext cx="5743690" cy="4625053"/>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C343D">
                <a:alpha val="49803"/>
              </a:srgbClr>
            </a:outerShdw>
          </a:effectLst>
        </p:spPr>
        <p:txBody>
          <a:bodyPr anchorCtr="0" anchor="ctr" bIns="34275" lIns="0" spcFirstLastPara="1" rIns="0" wrap="square" tIns="34275">
            <a:noAutofit/>
          </a:bodyPr>
          <a:lstStyle/>
          <a:p>
            <a:pPr indent="0" lvl="0" marL="0" marR="0" rtl="0" algn="ctr">
              <a:spcBef>
                <a:spcPts val="0"/>
              </a:spcBef>
              <a:spcAft>
                <a:spcPts val="0"/>
              </a:spcAft>
              <a:buClr>
                <a:schemeClr val="dk1"/>
              </a:buClr>
              <a:buSzPts val="1300"/>
              <a:buFont typeface="Calibri"/>
              <a:buNone/>
            </a:pPr>
            <a:r>
              <a:t/>
            </a:r>
            <a:endParaRPr sz="1300" u="none" cap="none" strike="noStrike">
              <a:solidFill>
                <a:schemeClr val="dk1"/>
              </a:solidFill>
              <a:latin typeface="Cambria"/>
              <a:ea typeface="Cambria"/>
              <a:cs typeface="Cambria"/>
              <a:sym typeface="Cambria"/>
            </a:endParaRPr>
          </a:p>
        </p:txBody>
      </p:sp>
      <p:sp>
        <p:nvSpPr>
          <p:cNvPr id="301" name="Google Shape;301;p23"/>
          <p:cNvSpPr txBox="1"/>
          <p:nvPr/>
        </p:nvSpPr>
        <p:spPr>
          <a:xfrm>
            <a:off x="76913" y="111094"/>
            <a:ext cx="8955992" cy="717847"/>
          </a:xfrm>
          <a:prstGeom prst="rect">
            <a:avLst/>
          </a:prstGeom>
          <a:solidFill>
            <a:srgbClr val="FFFFFF"/>
          </a:solidFill>
          <a:ln>
            <a:noFill/>
          </a:ln>
          <a:effectLst>
            <a:outerShdw blurRad="57150" rotWithShape="0" algn="bl" dir="5400000" dist="19050">
              <a:srgbClr val="1C4587">
                <a:alpha val="49803"/>
              </a:srgbClr>
            </a:outerShdw>
          </a:effectLst>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Leadership: </a:t>
            </a:r>
            <a:r>
              <a:rPr lang="en-US" sz="1600">
                <a:solidFill>
                  <a:schemeClr val="dk1"/>
                </a:solidFill>
                <a:latin typeface="Arial"/>
                <a:ea typeface="Arial"/>
                <a:cs typeface="Arial"/>
                <a:sym typeface="Arial"/>
              </a:rPr>
              <a:t>Princess Liliʻuokalani’s 1881 quarantine limited the smallpox epidemic to Oʻahu.</a:t>
            </a:r>
            <a:r>
              <a:rPr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She delayed traveling to set an example. Later, she visited </a:t>
            </a:r>
            <a:r>
              <a:rPr lang="en-US" sz="1400" u="sng">
                <a:solidFill>
                  <a:schemeClr val="hlink"/>
                </a:solidFill>
                <a:latin typeface="Arial"/>
                <a:ea typeface="Arial"/>
                <a:cs typeface="Arial"/>
                <a:sym typeface="Arial"/>
                <a:hlinkClick r:id="rId3"/>
              </a:rPr>
              <a:t>Kalaupapa</a:t>
            </a:r>
            <a:r>
              <a:rPr lang="en-US" sz="1400">
                <a:solidFill>
                  <a:schemeClr val="dk1"/>
                </a:solidFill>
                <a:latin typeface="Arial"/>
                <a:ea typeface="Arial"/>
                <a:cs typeface="Arial"/>
                <a:sym typeface="Arial"/>
              </a:rPr>
              <a:t>, where victims of leprosy were isolated.</a:t>
            </a:r>
            <a:endParaRPr sz="14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Calibri"/>
              <a:buNone/>
            </a:pPr>
            <a:r>
              <a:t/>
            </a:r>
            <a:endParaRPr sz="1100">
              <a:solidFill>
                <a:schemeClr val="dk1"/>
              </a:solidFill>
              <a:latin typeface="Roboto"/>
              <a:ea typeface="Roboto"/>
              <a:cs typeface="Roboto"/>
              <a:sym typeface="Roboto"/>
            </a:endParaRPr>
          </a:p>
        </p:txBody>
      </p:sp>
      <p:pic>
        <p:nvPicPr>
          <p:cNvPr id="302" name="Google Shape;302;p23"/>
          <p:cNvPicPr preferRelativeResize="0"/>
          <p:nvPr/>
        </p:nvPicPr>
        <p:blipFill rotWithShape="1">
          <a:blip r:embed="rId4">
            <a:alphaModFix/>
          </a:blip>
          <a:srcRect b="45960" l="21461" r="23745" t="38174"/>
          <a:stretch/>
        </p:blipFill>
        <p:spPr>
          <a:xfrm>
            <a:off x="4399878" y="955710"/>
            <a:ext cx="3252685" cy="657075"/>
          </a:xfrm>
          <a:prstGeom prst="rect">
            <a:avLst/>
          </a:prstGeom>
          <a:noFill/>
          <a:ln>
            <a:noFill/>
          </a:ln>
        </p:spPr>
      </p:pic>
      <p:pic>
        <p:nvPicPr>
          <p:cNvPr id="303" name="Google Shape;303;p23"/>
          <p:cNvPicPr preferRelativeResize="0"/>
          <p:nvPr/>
        </p:nvPicPr>
        <p:blipFill rotWithShape="1">
          <a:blip r:embed="rId5">
            <a:alphaModFix/>
          </a:blip>
          <a:srcRect b="0" l="1727" r="1747" t="1921"/>
          <a:stretch/>
        </p:blipFill>
        <p:spPr>
          <a:xfrm>
            <a:off x="3642360" y="2004060"/>
            <a:ext cx="5067300" cy="2804608"/>
          </a:xfrm>
          <a:prstGeom prst="rect">
            <a:avLst/>
          </a:prstGeom>
          <a:noFill/>
          <a:ln cap="flat" cmpd="sng" w="9525">
            <a:solidFill>
              <a:srgbClr val="FFFFFF"/>
            </a:solidFill>
            <a:prstDash val="solid"/>
            <a:round/>
            <a:headEnd len="sm" w="sm" type="none"/>
            <a:tailEnd len="sm" w="sm" type="none"/>
          </a:ln>
        </p:spPr>
      </p:pic>
      <p:sp>
        <p:nvSpPr>
          <p:cNvPr id="304" name="Google Shape;304;p23"/>
          <p:cNvSpPr txBox="1"/>
          <p:nvPr/>
        </p:nvSpPr>
        <p:spPr>
          <a:xfrm>
            <a:off x="4648200" y="4808668"/>
            <a:ext cx="4061461" cy="334832"/>
          </a:xfrm>
          <a:prstGeom prst="rect">
            <a:avLst/>
          </a:prstGeom>
          <a:noFill/>
          <a:ln>
            <a:noFill/>
          </a:ln>
        </p:spPr>
        <p:txBody>
          <a:bodyPr anchorCtr="0" anchor="t" bIns="91425" lIns="91425" spcFirstLastPara="1" rIns="91425" wrap="square" tIns="91425">
            <a:noAutofit/>
          </a:bodyPr>
          <a:lstStyle/>
          <a:p>
            <a:pPr indent="0" lvl="0" marL="0" marR="0" rtl="0" algn="r">
              <a:spcBef>
                <a:spcPts val="0"/>
              </a:spcBef>
              <a:spcAft>
                <a:spcPts val="0"/>
              </a:spcAft>
              <a:buClr>
                <a:schemeClr val="dk1"/>
              </a:buClr>
              <a:buSzPts val="1000"/>
              <a:buFont typeface="Cambria"/>
              <a:buNone/>
            </a:pPr>
            <a:r>
              <a:rPr lang="en-US" sz="1000">
                <a:solidFill>
                  <a:schemeClr val="dk1"/>
                </a:solidFill>
                <a:latin typeface="Cambria"/>
                <a:ea typeface="Cambria"/>
                <a:cs typeface="Cambria"/>
                <a:sym typeface="Cambria"/>
              </a:rPr>
              <a:t>Hawaiian Gazette, Volume XVII, Number 30, Page 2. July 27, 1881</a:t>
            </a:r>
            <a:r>
              <a:rPr lang="en-US" sz="700">
                <a:solidFill>
                  <a:srgbClr val="B7B7B7"/>
                </a:solidFill>
                <a:latin typeface="Cambria"/>
                <a:ea typeface="Cambria"/>
                <a:cs typeface="Cambria"/>
                <a:sym typeface="Cambria"/>
              </a:rPr>
              <a:t>. </a:t>
            </a:r>
            <a:endParaRPr sz="1800">
              <a:solidFill>
                <a:srgbClr val="B7B7B7"/>
              </a:solidFill>
              <a:latin typeface="Calibri"/>
              <a:ea typeface="Calibri"/>
              <a:cs typeface="Calibri"/>
              <a:sym typeface="Calibri"/>
            </a:endParaRPr>
          </a:p>
        </p:txBody>
      </p:sp>
      <p:pic>
        <p:nvPicPr>
          <p:cNvPr id="305" name="Google Shape;305;p23"/>
          <p:cNvPicPr preferRelativeResize="0"/>
          <p:nvPr/>
        </p:nvPicPr>
        <p:blipFill rotWithShape="1">
          <a:blip r:embed="rId6">
            <a:alphaModFix/>
          </a:blip>
          <a:srcRect b="33999" l="21461" r="23745" t="58746"/>
          <a:stretch/>
        </p:blipFill>
        <p:spPr>
          <a:xfrm>
            <a:off x="4258425" y="1514550"/>
            <a:ext cx="3558551" cy="314052"/>
          </a:xfrm>
          <a:prstGeom prst="rect">
            <a:avLst/>
          </a:prstGeom>
          <a:noFill/>
          <a:ln>
            <a:noFill/>
          </a:ln>
        </p:spPr>
      </p:pic>
      <p:pic>
        <p:nvPicPr>
          <p:cNvPr id="306" name="Google Shape;306;p23"/>
          <p:cNvPicPr preferRelativeResize="0"/>
          <p:nvPr/>
        </p:nvPicPr>
        <p:blipFill rotWithShape="1">
          <a:blip r:embed="rId7">
            <a:alphaModFix/>
          </a:blip>
          <a:srcRect b="3900" l="0" r="0" t="3669"/>
          <a:stretch/>
        </p:blipFill>
        <p:spPr>
          <a:xfrm>
            <a:off x="76911" y="828942"/>
            <a:ext cx="3099458" cy="43124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24"/>
          <p:cNvPicPr preferRelativeResize="0"/>
          <p:nvPr/>
        </p:nvPicPr>
        <p:blipFill rotWithShape="1">
          <a:blip r:embed="rId3">
            <a:alphaModFix amt="79000"/>
          </a:blip>
          <a:srcRect b="128" l="15436" r="302" t="0"/>
          <a:stretch/>
        </p:blipFill>
        <p:spPr>
          <a:xfrm rot="-5400000">
            <a:off x="1988886" y="-2000138"/>
            <a:ext cx="5143500" cy="9143775"/>
          </a:xfrm>
          <a:prstGeom prst="rect">
            <a:avLst/>
          </a:prstGeom>
          <a:solidFill>
            <a:srgbClr val="E1EFD8"/>
          </a:solidFill>
          <a:ln>
            <a:noFill/>
          </a:ln>
        </p:spPr>
      </p:pic>
      <p:sp>
        <p:nvSpPr>
          <p:cNvPr id="312" name="Google Shape;312;p24"/>
          <p:cNvSpPr/>
          <p:nvPr/>
        </p:nvSpPr>
        <p:spPr>
          <a:xfrm>
            <a:off x="111095" y="0"/>
            <a:ext cx="5168556" cy="5061450"/>
          </a:xfrm>
          <a:prstGeom prst="ellipse">
            <a:avLst/>
          </a:prstGeom>
          <a:solidFill>
            <a:srgbClr val="FFFF00"/>
          </a:solidFill>
          <a:ln cap="flat" cmpd="sng" w="9525">
            <a:solidFill>
              <a:srgbClr val="AFCBE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13" name="Google Shape;313;p24"/>
          <p:cNvSpPr/>
          <p:nvPr/>
        </p:nvSpPr>
        <p:spPr>
          <a:xfrm>
            <a:off x="735425" y="611250"/>
            <a:ext cx="3987000" cy="39057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14" name="Google Shape;314;p24"/>
          <p:cNvSpPr/>
          <p:nvPr/>
        </p:nvSpPr>
        <p:spPr>
          <a:xfrm>
            <a:off x="1214775" y="1066900"/>
            <a:ext cx="2970900" cy="29943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15" name="Google Shape;315;p24"/>
          <p:cNvSpPr/>
          <p:nvPr/>
        </p:nvSpPr>
        <p:spPr>
          <a:xfrm>
            <a:off x="1214775" y="1066825"/>
            <a:ext cx="2970900" cy="2994300"/>
          </a:xfrm>
          <a:prstGeom prst="ellipse">
            <a:avLst/>
          </a:prstGeom>
          <a:solidFill>
            <a:srgbClr val="00B05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16" name="Google Shape;316;p24"/>
          <p:cNvSpPr/>
          <p:nvPr/>
        </p:nvSpPr>
        <p:spPr>
          <a:xfrm>
            <a:off x="1612800" y="1509975"/>
            <a:ext cx="2151600" cy="21306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17" name="Google Shape;317;p24"/>
          <p:cNvSpPr/>
          <p:nvPr/>
        </p:nvSpPr>
        <p:spPr>
          <a:xfrm>
            <a:off x="2565147" y="2416723"/>
            <a:ext cx="246900" cy="234600"/>
          </a:xfrm>
          <a:prstGeom prst="ellipse">
            <a:avLst/>
          </a:prstGeom>
          <a:solidFill>
            <a:srgbClr val="C55A11">
              <a:alpha val="3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cxnSp>
        <p:nvCxnSpPr>
          <p:cNvPr id="318" name="Google Shape;318;p24"/>
          <p:cNvCxnSpPr>
            <a:stCxn id="317" idx="0"/>
          </p:cNvCxnSpPr>
          <p:nvPr/>
        </p:nvCxnSpPr>
        <p:spPr>
          <a:xfrm rot="10800000">
            <a:off x="2688597" y="1938223"/>
            <a:ext cx="0" cy="478500"/>
          </a:xfrm>
          <a:prstGeom prst="straightConnector1">
            <a:avLst/>
          </a:prstGeom>
          <a:noFill/>
          <a:ln cap="flat" cmpd="sng" w="38100">
            <a:solidFill>
              <a:srgbClr val="595959"/>
            </a:solidFill>
            <a:prstDash val="solid"/>
            <a:round/>
            <a:headEnd len="sm" w="sm" type="none"/>
            <a:tailEnd len="sm" w="sm" type="none"/>
          </a:ln>
        </p:spPr>
      </p:cxnSp>
      <p:cxnSp>
        <p:nvCxnSpPr>
          <p:cNvPr id="319" name="Google Shape;319;p24"/>
          <p:cNvCxnSpPr>
            <a:stCxn id="317" idx="3"/>
          </p:cNvCxnSpPr>
          <p:nvPr/>
        </p:nvCxnSpPr>
        <p:spPr>
          <a:xfrm flipH="1">
            <a:off x="2224505" y="2616967"/>
            <a:ext cx="376800" cy="423900"/>
          </a:xfrm>
          <a:prstGeom prst="straightConnector1">
            <a:avLst/>
          </a:prstGeom>
          <a:noFill/>
          <a:ln cap="flat" cmpd="sng" w="38100">
            <a:solidFill>
              <a:srgbClr val="595959"/>
            </a:solidFill>
            <a:prstDash val="solid"/>
            <a:round/>
            <a:headEnd len="sm" w="sm" type="none"/>
            <a:tailEnd len="sm" w="sm" type="none"/>
          </a:ln>
        </p:spPr>
      </p:cxnSp>
      <p:cxnSp>
        <p:nvCxnSpPr>
          <p:cNvPr id="320" name="Google Shape;320;p24"/>
          <p:cNvCxnSpPr>
            <a:stCxn id="317" idx="5"/>
          </p:cNvCxnSpPr>
          <p:nvPr/>
        </p:nvCxnSpPr>
        <p:spPr>
          <a:xfrm>
            <a:off x="2775889" y="2616967"/>
            <a:ext cx="384300" cy="472800"/>
          </a:xfrm>
          <a:prstGeom prst="straightConnector1">
            <a:avLst/>
          </a:prstGeom>
          <a:noFill/>
          <a:ln cap="flat" cmpd="sng" w="38100">
            <a:solidFill>
              <a:srgbClr val="595959"/>
            </a:solidFill>
            <a:prstDash val="solid"/>
            <a:round/>
            <a:headEnd len="sm" w="sm" type="none"/>
            <a:tailEnd len="sm" w="sm" type="none"/>
          </a:ln>
        </p:spPr>
      </p:cxnSp>
      <p:sp>
        <p:nvSpPr>
          <p:cNvPr id="321" name="Google Shape;321;p24"/>
          <p:cNvSpPr txBox="1"/>
          <p:nvPr/>
        </p:nvSpPr>
        <p:spPr>
          <a:xfrm>
            <a:off x="1612800" y="3999909"/>
            <a:ext cx="2151600" cy="485122"/>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Kaiaulu/community</a:t>
            </a:r>
            <a:endParaRPr b="1"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000"/>
              <a:buFont typeface="Calibri"/>
              <a:buNone/>
            </a:pPr>
            <a:r>
              <a:t/>
            </a:r>
            <a:endParaRPr i="1" sz="10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t/>
            </a:r>
            <a:endParaRPr i="1" sz="1800">
              <a:solidFill>
                <a:schemeClr val="dk1"/>
              </a:solidFill>
              <a:latin typeface="Calibri"/>
              <a:ea typeface="Calibri"/>
              <a:cs typeface="Calibri"/>
              <a:sym typeface="Calibri"/>
            </a:endParaRPr>
          </a:p>
        </p:txBody>
      </p:sp>
      <p:sp>
        <p:nvSpPr>
          <p:cNvPr id="322" name="Google Shape;322;p24"/>
          <p:cNvSpPr txBox="1"/>
          <p:nvPr/>
        </p:nvSpPr>
        <p:spPr>
          <a:xfrm>
            <a:off x="2013474" y="4593150"/>
            <a:ext cx="1636599" cy="339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Honua/global</a:t>
            </a:r>
            <a:endParaRPr b="1"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t/>
            </a:r>
            <a:endParaRPr b="1" sz="1800">
              <a:solidFill>
                <a:schemeClr val="dk1"/>
              </a:solidFill>
              <a:latin typeface="Calibri"/>
              <a:ea typeface="Calibri"/>
              <a:cs typeface="Calibri"/>
              <a:sym typeface="Calibri"/>
            </a:endParaRPr>
          </a:p>
        </p:txBody>
      </p:sp>
      <p:sp>
        <p:nvSpPr>
          <p:cNvPr id="323" name="Google Shape;323;p24"/>
          <p:cNvSpPr txBox="1"/>
          <p:nvPr/>
        </p:nvSpPr>
        <p:spPr>
          <a:xfrm>
            <a:off x="798375" y="2872298"/>
            <a:ext cx="1015070" cy="516361"/>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ʻOhana</a:t>
            </a:r>
            <a:endParaRPr b="1"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t/>
            </a:r>
            <a:endParaRPr i="1" sz="1800">
              <a:solidFill>
                <a:schemeClr val="dk1"/>
              </a:solidFill>
              <a:latin typeface="Calibri"/>
              <a:ea typeface="Calibri"/>
              <a:cs typeface="Calibri"/>
              <a:sym typeface="Calibri"/>
            </a:endParaRPr>
          </a:p>
        </p:txBody>
      </p:sp>
      <p:sp>
        <p:nvSpPr>
          <p:cNvPr id="324" name="Google Shape;324;p24"/>
          <p:cNvSpPr txBox="1"/>
          <p:nvPr/>
        </p:nvSpPr>
        <p:spPr>
          <a:xfrm>
            <a:off x="2013474" y="1117725"/>
            <a:ext cx="1423751" cy="339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`iewe,family</a:t>
            </a:r>
            <a:endParaRPr b="1"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t/>
            </a:r>
            <a:endParaRPr i="1" sz="1800">
              <a:solidFill>
                <a:schemeClr val="dk1"/>
              </a:solidFill>
              <a:latin typeface="Calibri"/>
              <a:ea typeface="Calibri"/>
              <a:cs typeface="Calibri"/>
              <a:sym typeface="Calibri"/>
            </a:endParaRPr>
          </a:p>
        </p:txBody>
      </p:sp>
      <p:sp>
        <p:nvSpPr>
          <p:cNvPr id="325" name="Google Shape;325;p24"/>
          <p:cNvSpPr txBox="1"/>
          <p:nvPr/>
        </p:nvSpPr>
        <p:spPr>
          <a:xfrm>
            <a:off x="1813444" y="660525"/>
            <a:ext cx="2321555" cy="423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Kīpuka, community</a:t>
            </a:r>
            <a:endParaRPr b="1"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t/>
            </a:r>
            <a:endParaRPr b="1" sz="1800">
              <a:solidFill>
                <a:schemeClr val="dk1"/>
              </a:solidFill>
              <a:latin typeface="Calibri"/>
              <a:ea typeface="Calibri"/>
              <a:cs typeface="Calibri"/>
              <a:sym typeface="Calibri"/>
            </a:endParaRPr>
          </a:p>
        </p:txBody>
      </p:sp>
      <p:sp>
        <p:nvSpPr>
          <p:cNvPr id="326" name="Google Shape;326;p24"/>
          <p:cNvSpPr txBox="1"/>
          <p:nvPr/>
        </p:nvSpPr>
        <p:spPr>
          <a:xfrm>
            <a:off x="1398495" y="-53787"/>
            <a:ext cx="2787180" cy="567238"/>
          </a:xfrm>
          <a:prstGeom prst="rect">
            <a:avLst/>
          </a:prstGeom>
          <a:noFill/>
          <a:ln>
            <a:noFill/>
          </a:ln>
          <a:effectLst>
            <a:outerShdw blurRad="71438" rotWithShape="0" algn="bl" dir="5400000" dist="38100">
              <a:srgbClr val="000000">
                <a:alpha val="20000"/>
              </a:srgbClr>
            </a:outerShdw>
          </a:effectLst>
        </p:spPr>
        <p:txBody>
          <a:bodyPr anchorCtr="0" anchor="t" bIns="91425" lIns="91425" spcFirstLastPara="1" rIns="91425" wrap="square" tIns="91425">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Ao holo`ōko`a: </a:t>
            </a:r>
            <a:endParaRPr/>
          </a:p>
          <a:p>
            <a:pPr indent="0" lvl="0" marL="0" marR="0" rtl="0" algn="ctr">
              <a:spcBef>
                <a:spcPts val="0"/>
              </a:spcBef>
              <a:spcAft>
                <a:spcPts val="0"/>
              </a:spcAft>
              <a:buNone/>
            </a:pPr>
            <a:r>
              <a:rPr b="1" lang="en-US" sz="1800">
                <a:solidFill>
                  <a:schemeClr val="dk1"/>
                </a:solidFill>
                <a:latin typeface="Calibri"/>
                <a:ea typeface="Calibri"/>
                <a:cs typeface="Calibri"/>
                <a:sym typeface="Calibri"/>
              </a:rPr>
              <a:t>nation/world/universe</a:t>
            </a:r>
            <a:endParaRPr/>
          </a:p>
          <a:p>
            <a:pPr indent="0" lvl="0" marL="0" marR="0" rtl="0" algn="l">
              <a:spcBef>
                <a:spcPts val="0"/>
              </a:spcBef>
              <a:spcAft>
                <a:spcPts val="0"/>
              </a:spcAft>
              <a:buClr>
                <a:schemeClr val="dk1"/>
              </a:buClr>
              <a:buSzPts val="1800"/>
              <a:buFont typeface="Calibri"/>
              <a:buNone/>
            </a:pPr>
            <a:r>
              <a:t/>
            </a:r>
            <a:endParaRPr b="1" sz="1800">
              <a:solidFill>
                <a:schemeClr val="dk1"/>
              </a:solidFill>
              <a:latin typeface="Calibri"/>
              <a:ea typeface="Calibri"/>
              <a:cs typeface="Calibri"/>
              <a:sym typeface="Calibri"/>
            </a:endParaRPr>
          </a:p>
        </p:txBody>
      </p:sp>
      <p:sp>
        <p:nvSpPr>
          <p:cNvPr id="327" name="Google Shape;327;p24"/>
          <p:cNvSpPr/>
          <p:nvPr/>
        </p:nvSpPr>
        <p:spPr>
          <a:xfrm>
            <a:off x="2512775" y="1658900"/>
            <a:ext cx="376800" cy="339900"/>
          </a:xfrm>
          <a:prstGeom prst="ellipse">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28" name="Google Shape;328;p24"/>
          <p:cNvSpPr/>
          <p:nvPr/>
        </p:nvSpPr>
        <p:spPr>
          <a:xfrm>
            <a:off x="2969975" y="2954300"/>
            <a:ext cx="376800" cy="339900"/>
          </a:xfrm>
          <a:prstGeom prst="ellipse">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29" name="Google Shape;329;p24"/>
          <p:cNvSpPr/>
          <p:nvPr/>
        </p:nvSpPr>
        <p:spPr>
          <a:xfrm>
            <a:off x="1983400" y="2954300"/>
            <a:ext cx="376800" cy="339900"/>
          </a:xfrm>
          <a:prstGeom prst="ellipse">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30" name="Google Shape;330;p24"/>
          <p:cNvSpPr txBox="1"/>
          <p:nvPr/>
        </p:nvSpPr>
        <p:spPr>
          <a:xfrm>
            <a:off x="2501525" y="1580625"/>
            <a:ext cx="312000" cy="339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rPr i="1" lang="en-US" sz="1800">
                <a:solidFill>
                  <a:schemeClr val="dk1"/>
                </a:solidFill>
                <a:latin typeface="Calibri"/>
                <a:ea typeface="Calibri"/>
                <a:cs typeface="Calibri"/>
                <a:sym typeface="Calibri"/>
              </a:rPr>
              <a:t>‘ī</a:t>
            </a:r>
            <a:endParaRPr i="1"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t/>
            </a:r>
            <a:endParaRPr i="1" sz="1800">
              <a:solidFill>
                <a:schemeClr val="dk1"/>
              </a:solidFill>
              <a:latin typeface="Calibri"/>
              <a:ea typeface="Calibri"/>
              <a:cs typeface="Calibri"/>
              <a:sym typeface="Calibri"/>
            </a:endParaRPr>
          </a:p>
        </p:txBody>
      </p:sp>
      <p:sp>
        <p:nvSpPr>
          <p:cNvPr id="331" name="Google Shape;331;p24"/>
          <p:cNvSpPr txBox="1"/>
          <p:nvPr/>
        </p:nvSpPr>
        <p:spPr>
          <a:xfrm>
            <a:off x="1968125" y="2876025"/>
            <a:ext cx="478500" cy="339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rPr i="1" lang="en-US" sz="1800">
                <a:solidFill>
                  <a:schemeClr val="dk1"/>
                </a:solidFill>
                <a:latin typeface="Calibri"/>
                <a:ea typeface="Calibri"/>
                <a:cs typeface="Calibri"/>
                <a:sym typeface="Calibri"/>
              </a:rPr>
              <a:t>‘ō</a:t>
            </a:r>
            <a:endParaRPr i="1"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t/>
            </a:r>
            <a:endParaRPr i="1" sz="1800">
              <a:solidFill>
                <a:schemeClr val="dk1"/>
              </a:solidFill>
              <a:latin typeface="Calibri"/>
              <a:ea typeface="Calibri"/>
              <a:cs typeface="Calibri"/>
              <a:sym typeface="Calibri"/>
            </a:endParaRPr>
          </a:p>
        </p:txBody>
      </p:sp>
      <p:sp>
        <p:nvSpPr>
          <p:cNvPr id="332" name="Google Shape;332;p24"/>
          <p:cNvSpPr txBox="1"/>
          <p:nvPr/>
        </p:nvSpPr>
        <p:spPr>
          <a:xfrm>
            <a:off x="2958725" y="2876025"/>
            <a:ext cx="478500" cy="339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rPr i="1" lang="en-US" sz="1800">
                <a:solidFill>
                  <a:schemeClr val="dk1"/>
                </a:solidFill>
                <a:latin typeface="Calibri"/>
                <a:ea typeface="Calibri"/>
                <a:cs typeface="Calibri"/>
                <a:sym typeface="Calibri"/>
              </a:rPr>
              <a:t>‘ā</a:t>
            </a:r>
            <a:endParaRPr i="1"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t/>
            </a:r>
            <a:endParaRPr i="1" sz="1800">
              <a:solidFill>
                <a:schemeClr val="dk1"/>
              </a:solidFill>
              <a:latin typeface="Calibri"/>
              <a:ea typeface="Calibri"/>
              <a:cs typeface="Calibri"/>
              <a:sym typeface="Calibri"/>
            </a:endParaRPr>
          </a:p>
        </p:txBody>
      </p:sp>
      <p:sp>
        <p:nvSpPr>
          <p:cNvPr id="333" name="Google Shape;333;p24"/>
          <p:cNvSpPr txBox="1"/>
          <p:nvPr/>
        </p:nvSpPr>
        <p:spPr>
          <a:xfrm>
            <a:off x="5361446" y="213852"/>
            <a:ext cx="3671459" cy="4847597"/>
          </a:xfrm>
          <a:prstGeom prst="rect">
            <a:avLst/>
          </a:prstGeom>
          <a:solidFill>
            <a:srgbClr val="FFFFFF"/>
          </a:solidFill>
          <a:ln cap="flat" cmpd="sng" w="3810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Clr>
                <a:srgbClr val="252525"/>
              </a:buClr>
              <a:buSzPts val="1800"/>
              <a:buFont typeface="Arial"/>
              <a:buNone/>
            </a:pPr>
            <a:r>
              <a:rPr b="1" i="1" lang="en-US" sz="1800" u="sng">
                <a:solidFill>
                  <a:schemeClr val="hlink"/>
                </a:solidFill>
                <a:highlight>
                  <a:srgbClr val="FFFFFF"/>
                </a:highlight>
                <a:latin typeface="Arial"/>
                <a:ea typeface="Arial"/>
                <a:cs typeface="Arial"/>
                <a:sym typeface="Arial"/>
                <a:hlinkClick r:id="rId4"/>
              </a:rPr>
              <a:t>Connecting Past, Present, Future</a:t>
            </a:r>
            <a:endParaRPr/>
          </a:p>
          <a:p>
            <a:pPr indent="0" lvl="0" marL="0" marR="0" rtl="0" algn="l">
              <a:spcBef>
                <a:spcPts val="0"/>
              </a:spcBef>
              <a:spcAft>
                <a:spcPts val="0"/>
              </a:spcAft>
              <a:buClr>
                <a:schemeClr val="dk1"/>
              </a:buClr>
              <a:buSzPts val="1600"/>
              <a:buFont typeface="Calibri"/>
              <a:buNone/>
            </a:pPr>
            <a:r>
              <a:t/>
            </a:r>
            <a:endParaRPr b="1" i="1" sz="1600" u="sng">
              <a:solidFill>
                <a:schemeClr val="hlink"/>
              </a:solidFill>
              <a:highlight>
                <a:srgbClr val="FFFFFF"/>
              </a:highlight>
              <a:latin typeface="Arial"/>
              <a:ea typeface="Arial"/>
              <a:cs typeface="Arial"/>
              <a:sym typeface="Arial"/>
              <a:hlinkClick r:id="rId5"/>
            </a:endParaRPr>
          </a:p>
          <a:p>
            <a:pPr indent="0" lvl="0" marL="0" marR="0" rtl="0" algn="l">
              <a:spcBef>
                <a:spcPts val="0"/>
              </a:spcBef>
              <a:spcAft>
                <a:spcPts val="0"/>
              </a:spcAft>
              <a:buClr>
                <a:srgbClr val="252525"/>
              </a:buClr>
              <a:buSzPts val="1600"/>
              <a:buFont typeface="Arial"/>
              <a:buNone/>
            </a:pPr>
            <a:r>
              <a:rPr b="1" i="1" lang="en-US" sz="1600" u="sng">
                <a:solidFill>
                  <a:schemeClr val="hlink"/>
                </a:solidFill>
                <a:highlight>
                  <a:srgbClr val="FFFFFF"/>
                </a:highlight>
                <a:latin typeface="Arial"/>
                <a:ea typeface="Arial"/>
                <a:cs typeface="Arial"/>
                <a:sym typeface="Arial"/>
                <a:hlinkClick r:id="rId6"/>
              </a:rPr>
              <a:t>Nā honua mauli ola</a:t>
            </a:r>
            <a:r>
              <a:rPr b="1" i="1" lang="en-US" sz="1600">
                <a:solidFill>
                  <a:srgbClr val="252525"/>
                </a:solidFill>
                <a:highlight>
                  <a:srgbClr val="FFFFFF"/>
                </a:highlight>
                <a:latin typeface="Arial"/>
                <a:ea typeface="Arial"/>
                <a:cs typeface="Arial"/>
                <a:sym typeface="Arial"/>
              </a:rPr>
              <a:t> </a:t>
            </a:r>
            <a:r>
              <a:rPr i="1" lang="en-US" sz="1600">
                <a:solidFill>
                  <a:srgbClr val="252525"/>
                </a:solidFill>
                <a:highlight>
                  <a:srgbClr val="FFFFFF"/>
                </a:highlight>
                <a:latin typeface="Arial"/>
                <a:ea typeface="Arial"/>
                <a:cs typeface="Arial"/>
                <a:sym typeface="Arial"/>
              </a:rPr>
              <a:t>is </a:t>
            </a:r>
            <a:r>
              <a:rPr lang="en-US" sz="1600">
                <a:solidFill>
                  <a:srgbClr val="252525"/>
                </a:solidFill>
                <a:highlight>
                  <a:srgbClr val="FFFFFF"/>
                </a:highlight>
                <a:latin typeface="Arial"/>
                <a:ea typeface="Arial"/>
                <a:cs typeface="Arial"/>
                <a:sym typeface="Arial"/>
              </a:rPr>
              <a:t>a Hawaiian philosophy that health (</a:t>
            </a:r>
            <a:r>
              <a:rPr i="1" lang="en-US" sz="1600">
                <a:solidFill>
                  <a:srgbClr val="252525"/>
                </a:solidFill>
                <a:highlight>
                  <a:srgbClr val="FFFFFF"/>
                </a:highlight>
                <a:latin typeface="Arial"/>
                <a:ea typeface="Arial"/>
                <a:cs typeface="Arial"/>
                <a:sym typeface="Arial"/>
              </a:rPr>
              <a:t>mauli ola</a:t>
            </a:r>
            <a:r>
              <a:rPr lang="en-US" sz="1600">
                <a:solidFill>
                  <a:srgbClr val="252525"/>
                </a:solidFill>
                <a:highlight>
                  <a:srgbClr val="FFFFFF"/>
                </a:highlight>
                <a:latin typeface="Arial"/>
                <a:ea typeface="Arial"/>
                <a:cs typeface="Arial"/>
                <a:sym typeface="Arial"/>
              </a:rPr>
              <a:t>) is connected to three </a:t>
            </a:r>
            <a:r>
              <a:rPr i="1" lang="en-US" sz="1600">
                <a:solidFill>
                  <a:srgbClr val="252525"/>
                </a:solidFill>
                <a:highlight>
                  <a:srgbClr val="FFFFFF"/>
                </a:highlight>
                <a:latin typeface="Arial"/>
                <a:ea typeface="Arial"/>
                <a:cs typeface="Arial"/>
                <a:sym typeface="Arial"/>
              </a:rPr>
              <a:t>piko each person has</a:t>
            </a:r>
            <a:r>
              <a:rPr lang="en-US" sz="1600">
                <a:solidFill>
                  <a:srgbClr val="252525"/>
                </a:solidFill>
                <a:highlight>
                  <a:srgbClr val="FFFFFF"/>
                </a:highlight>
                <a:latin typeface="Arial"/>
                <a:ea typeface="Arial"/>
                <a:cs typeface="Arial"/>
                <a:sym typeface="Arial"/>
              </a:rPr>
              <a:t>: </a:t>
            </a:r>
            <a:r>
              <a:rPr i="1" lang="en-US" sz="1600">
                <a:solidFill>
                  <a:srgbClr val="252525"/>
                </a:solidFill>
                <a:highlight>
                  <a:srgbClr val="FFFFFF"/>
                </a:highlight>
                <a:latin typeface="Arial"/>
                <a:ea typeface="Arial"/>
                <a:cs typeface="Arial"/>
                <a:sym typeface="Arial"/>
              </a:rPr>
              <a:t>ʻī</a:t>
            </a:r>
            <a:r>
              <a:rPr lang="en-US" sz="1600">
                <a:solidFill>
                  <a:srgbClr val="252525"/>
                </a:solidFill>
                <a:highlight>
                  <a:srgbClr val="FFFFFF"/>
                </a:highlight>
                <a:latin typeface="Arial"/>
                <a:ea typeface="Arial"/>
                <a:cs typeface="Arial"/>
                <a:sym typeface="Arial"/>
              </a:rPr>
              <a:t> (spiritual, head), </a:t>
            </a:r>
            <a:r>
              <a:rPr i="1" lang="en-US" sz="1600">
                <a:solidFill>
                  <a:srgbClr val="252525"/>
                </a:solidFill>
                <a:highlight>
                  <a:srgbClr val="FFFFFF"/>
                </a:highlight>
                <a:latin typeface="Arial"/>
                <a:ea typeface="Arial"/>
                <a:cs typeface="Arial"/>
                <a:sym typeface="Arial"/>
              </a:rPr>
              <a:t>ʻō</a:t>
            </a:r>
            <a:r>
              <a:rPr lang="en-US" sz="1600">
                <a:solidFill>
                  <a:srgbClr val="252525"/>
                </a:solidFill>
                <a:highlight>
                  <a:srgbClr val="FFFFFF"/>
                </a:highlight>
                <a:latin typeface="Arial"/>
                <a:ea typeface="Arial"/>
                <a:cs typeface="Arial"/>
                <a:sym typeface="Arial"/>
              </a:rPr>
              <a:t> (family, belly button), and </a:t>
            </a:r>
            <a:r>
              <a:rPr i="1" lang="en-US" sz="1600">
                <a:solidFill>
                  <a:srgbClr val="252525"/>
                </a:solidFill>
                <a:highlight>
                  <a:srgbClr val="FFFFFF"/>
                </a:highlight>
                <a:latin typeface="Arial"/>
                <a:ea typeface="Arial"/>
                <a:cs typeface="Arial"/>
                <a:sym typeface="Arial"/>
              </a:rPr>
              <a:t>ʻā</a:t>
            </a:r>
            <a:r>
              <a:rPr lang="en-US" sz="1600">
                <a:solidFill>
                  <a:srgbClr val="252525"/>
                </a:solidFill>
                <a:highlight>
                  <a:srgbClr val="FFFFFF"/>
                </a:highlight>
                <a:latin typeface="Arial"/>
                <a:ea typeface="Arial"/>
                <a:cs typeface="Arial"/>
                <a:sym typeface="Arial"/>
              </a:rPr>
              <a:t> (next generation). </a:t>
            </a:r>
            <a:endParaRPr sz="800">
              <a:solidFill>
                <a:srgbClr val="252525"/>
              </a:solidFill>
              <a:highlight>
                <a:srgbClr val="FFFFFF"/>
              </a:highlight>
              <a:latin typeface="Arial"/>
              <a:ea typeface="Arial"/>
              <a:cs typeface="Arial"/>
              <a:sym typeface="Arial"/>
            </a:endParaRPr>
          </a:p>
          <a:p>
            <a:pPr indent="0" lvl="0" marL="0" marR="0" rtl="0" algn="l">
              <a:spcBef>
                <a:spcPts val="0"/>
              </a:spcBef>
              <a:spcAft>
                <a:spcPts val="0"/>
              </a:spcAft>
              <a:buClr>
                <a:schemeClr val="dk1"/>
              </a:buClr>
              <a:buSzPts val="800"/>
              <a:buFont typeface="Calibri"/>
              <a:buNone/>
            </a:pPr>
            <a:r>
              <a:t/>
            </a:r>
            <a:endParaRPr sz="800">
              <a:solidFill>
                <a:srgbClr val="252525"/>
              </a:solidFill>
              <a:highlight>
                <a:srgbClr val="FFFFFF"/>
              </a:highlight>
              <a:latin typeface="Arial"/>
              <a:ea typeface="Arial"/>
              <a:cs typeface="Arial"/>
              <a:sym typeface="Arial"/>
            </a:endParaRPr>
          </a:p>
          <a:p>
            <a:pPr indent="0" lvl="0" marL="0" marR="0" rtl="0" algn="l">
              <a:spcBef>
                <a:spcPts val="0"/>
              </a:spcBef>
              <a:spcAft>
                <a:spcPts val="0"/>
              </a:spcAft>
              <a:buClr>
                <a:srgbClr val="252525"/>
              </a:buClr>
              <a:buSzPts val="1600"/>
              <a:buFont typeface="Arial"/>
              <a:buNone/>
            </a:pPr>
            <a:r>
              <a:rPr lang="en-US" sz="1600">
                <a:solidFill>
                  <a:srgbClr val="252525"/>
                </a:solidFill>
                <a:highlight>
                  <a:srgbClr val="FFFFFF"/>
                </a:highlight>
                <a:latin typeface="Arial"/>
                <a:ea typeface="Arial"/>
                <a:cs typeface="Arial"/>
                <a:sym typeface="Arial"/>
              </a:rPr>
              <a:t>No one is an isolated individual. Mauli (self) develops within family (ʻiewe, ʻohana), community (kīpuka, kaiaulu), nation, and world (ao holoʻōkoʻa, honua) from childhood (</a:t>
            </a:r>
            <a:r>
              <a:rPr i="1" lang="en-US" sz="1600">
                <a:solidFill>
                  <a:srgbClr val="252525"/>
                </a:solidFill>
                <a:highlight>
                  <a:srgbClr val="FFFFFF"/>
                </a:highlight>
                <a:latin typeface="Arial"/>
                <a:ea typeface="Arial"/>
                <a:cs typeface="Arial"/>
                <a:sym typeface="Arial"/>
              </a:rPr>
              <a:t>keiki</a:t>
            </a:r>
            <a:r>
              <a:rPr lang="en-US" sz="1600">
                <a:solidFill>
                  <a:srgbClr val="252525"/>
                </a:solidFill>
                <a:highlight>
                  <a:srgbClr val="FFFFFF"/>
                </a:highlight>
                <a:latin typeface="Arial"/>
                <a:ea typeface="Arial"/>
                <a:cs typeface="Arial"/>
                <a:sym typeface="Arial"/>
              </a:rPr>
              <a:t>), to adulthood (</a:t>
            </a:r>
            <a:r>
              <a:rPr i="1" lang="en-US" sz="1600">
                <a:solidFill>
                  <a:srgbClr val="252525"/>
                </a:solidFill>
                <a:highlight>
                  <a:srgbClr val="FFFFFF"/>
                </a:highlight>
                <a:latin typeface="Arial"/>
                <a:ea typeface="Arial"/>
                <a:cs typeface="Arial"/>
                <a:sym typeface="Arial"/>
              </a:rPr>
              <a:t>mākua</a:t>
            </a:r>
            <a:r>
              <a:rPr lang="en-US" sz="1600">
                <a:solidFill>
                  <a:srgbClr val="252525"/>
                </a:solidFill>
                <a:highlight>
                  <a:srgbClr val="FFFFFF"/>
                </a:highlight>
                <a:latin typeface="Arial"/>
                <a:ea typeface="Arial"/>
                <a:cs typeface="Arial"/>
                <a:sym typeface="Arial"/>
              </a:rPr>
              <a:t>), to elder (</a:t>
            </a:r>
            <a:r>
              <a:rPr i="1" lang="en-US" sz="1600">
                <a:solidFill>
                  <a:srgbClr val="252525"/>
                </a:solidFill>
                <a:highlight>
                  <a:srgbClr val="FFFFFF"/>
                </a:highlight>
                <a:latin typeface="Arial"/>
                <a:ea typeface="Arial"/>
                <a:cs typeface="Arial"/>
                <a:sym typeface="Arial"/>
              </a:rPr>
              <a:t>kūpuna</a:t>
            </a:r>
            <a:r>
              <a:rPr lang="en-US" sz="1600">
                <a:solidFill>
                  <a:srgbClr val="252525"/>
                </a:solidFill>
                <a:highlight>
                  <a:srgbClr val="FFFFFF"/>
                </a:highlight>
                <a:latin typeface="Arial"/>
                <a:ea typeface="Arial"/>
                <a:cs typeface="Arial"/>
                <a:sym typeface="Arial"/>
              </a:rPr>
              <a:t>) status.</a:t>
            </a:r>
            <a:endParaRPr sz="800">
              <a:solidFill>
                <a:srgbClr val="252525"/>
              </a:solidFill>
              <a:highlight>
                <a:srgbClr val="FFFFFF"/>
              </a:highlight>
              <a:latin typeface="Arial"/>
              <a:ea typeface="Arial"/>
              <a:cs typeface="Arial"/>
              <a:sym typeface="Arial"/>
            </a:endParaRPr>
          </a:p>
          <a:p>
            <a:pPr indent="0" lvl="0" marL="0" marR="0" rtl="0" algn="l">
              <a:spcBef>
                <a:spcPts val="0"/>
              </a:spcBef>
              <a:spcAft>
                <a:spcPts val="0"/>
              </a:spcAft>
              <a:buClr>
                <a:schemeClr val="dk1"/>
              </a:buClr>
              <a:buSzPts val="800"/>
              <a:buFont typeface="Calibri"/>
              <a:buNone/>
            </a:pPr>
            <a:r>
              <a:t/>
            </a:r>
            <a:endParaRPr sz="800">
              <a:solidFill>
                <a:srgbClr val="252525"/>
              </a:solidFill>
              <a:highlight>
                <a:srgbClr val="FFFFFF"/>
              </a:highlight>
              <a:latin typeface="Arial"/>
              <a:ea typeface="Arial"/>
              <a:cs typeface="Arial"/>
              <a:sym typeface="Arial"/>
            </a:endParaRPr>
          </a:p>
          <a:p>
            <a:pPr indent="0" lvl="0" marL="0" marR="0" rtl="0" algn="l">
              <a:spcBef>
                <a:spcPts val="0"/>
              </a:spcBef>
              <a:spcAft>
                <a:spcPts val="0"/>
              </a:spcAft>
              <a:buClr>
                <a:schemeClr val="dk1"/>
              </a:buClr>
              <a:buSzPts val="1600"/>
              <a:buFont typeface="Arial"/>
              <a:buNone/>
            </a:pPr>
            <a:r>
              <a:rPr lang="en-US" sz="1600">
                <a:solidFill>
                  <a:schemeClr val="dk1"/>
                </a:solidFill>
                <a:highlight>
                  <a:srgbClr val="FFFFFF"/>
                </a:highlight>
                <a:latin typeface="Arial"/>
                <a:ea typeface="Arial"/>
                <a:cs typeface="Arial"/>
                <a:sym typeface="Arial"/>
              </a:rPr>
              <a:t>If I care for others during the COVID pandemic I care for myself, too.  It is my </a:t>
            </a:r>
            <a:r>
              <a:rPr i="1" lang="en-US" sz="1600">
                <a:solidFill>
                  <a:schemeClr val="dk1"/>
                </a:solidFill>
                <a:highlight>
                  <a:srgbClr val="FFFFFF"/>
                </a:highlight>
                <a:latin typeface="Arial"/>
                <a:ea typeface="Arial"/>
                <a:cs typeface="Arial"/>
                <a:sym typeface="Arial"/>
              </a:rPr>
              <a:t>kuleana</a:t>
            </a:r>
            <a:r>
              <a:rPr lang="en-US" sz="1600">
                <a:solidFill>
                  <a:schemeClr val="dk1"/>
                </a:solidFill>
                <a:highlight>
                  <a:srgbClr val="FFFFFF"/>
                </a:highlight>
                <a:latin typeface="Arial"/>
                <a:ea typeface="Arial"/>
                <a:cs typeface="Arial"/>
                <a:sym typeface="Arial"/>
              </a:rPr>
              <a:t>, my responsibility.</a:t>
            </a:r>
            <a:endParaRPr sz="1600">
              <a:solidFill>
                <a:schemeClr val="dk1"/>
              </a:solidFill>
              <a:latin typeface="Arial"/>
              <a:ea typeface="Arial"/>
              <a:cs typeface="Arial"/>
              <a:sym typeface="Arial"/>
            </a:endParaRPr>
          </a:p>
        </p:txBody>
      </p:sp>
      <p:sp>
        <p:nvSpPr>
          <p:cNvPr id="334" name="Google Shape;334;p24"/>
          <p:cNvSpPr txBox="1"/>
          <p:nvPr/>
        </p:nvSpPr>
        <p:spPr>
          <a:xfrm>
            <a:off x="2857684" y="2147725"/>
            <a:ext cx="819415"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Mauli</a:t>
            </a: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self</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63921"/>
          </a:schemeClr>
        </a:solidFill>
      </p:bgPr>
    </p:bg>
    <p:spTree>
      <p:nvGrpSpPr>
        <p:cNvPr id="338" name="Shape 338"/>
        <p:cNvGrpSpPr/>
        <p:nvPr/>
      </p:nvGrpSpPr>
      <p:grpSpPr>
        <a:xfrm>
          <a:off x="0" y="0"/>
          <a:ext cx="0" cy="0"/>
          <a:chOff x="0" y="0"/>
          <a:chExt cx="0" cy="0"/>
        </a:xfrm>
      </p:grpSpPr>
      <p:sp>
        <p:nvSpPr>
          <p:cNvPr id="339" name="Google Shape;339;p25"/>
          <p:cNvSpPr txBox="1"/>
          <p:nvPr>
            <p:ph type="title"/>
          </p:nvPr>
        </p:nvSpPr>
        <p:spPr>
          <a:xfrm>
            <a:off x="221758" y="734938"/>
            <a:ext cx="3673234" cy="3937721"/>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1620"/>
              <a:buFont typeface="Calibri"/>
              <a:buNone/>
            </a:pPr>
            <a:r>
              <a:rPr lang="en-US" sz="1620">
                <a:latin typeface="Calibri"/>
                <a:ea typeface="Calibri"/>
                <a:cs typeface="Calibri"/>
                <a:sym typeface="Calibri"/>
              </a:rPr>
              <a:t>Watch the 21-minute </a:t>
            </a:r>
            <a:r>
              <a:rPr lang="en-US" sz="1620" u="sng">
                <a:solidFill>
                  <a:schemeClr val="hlink"/>
                </a:solidFill>
                <a:latin typeface="Calibri"/>
                <a:ea typeface="Calibri"/>
                <a:cs typeface="Calibri"/>
                <a:sym typeface="Calibri"/>
                <a:hlinkClick r:id="rId3"/>
              </a:rPr>
              <a:t>video</a:t>
            </a:r>
            <a:r>
              <a:rPr lang="en-US" sz="1620">
                <a:latin typeface="Calibri"/>
                <a:ea typeface="Calibri"/>
                <a:cs typeface="Calibri"/>
                <a:sym typeface="Calibri"/>
              </a:rPr>
              <a:t>.</a:t>
            </a:r>
            <a:br>
              <a:rPr lang="en-US" sz="1620">
                <a:latin typeface="Calibri"/>
                <a:ea typeface="Calibri"/>
                <a:cs typeface="Calibri"/>
                <a:sym typeface="Calibri"/>
              </a:rPr>
            </a:br>
            <a:br>
              <a:rPr lang="en-US" sz="720">
                <a:latin typeface="Calibri"/>
                <a:ea typeface="Calibri"/>
                <a:cs typeface="Calibri"/>
                <a:sym typeface="Calibri"/>
              </a:rPr>
            </a:br>
            <a:r>
              <a:rPr lang="en-US" sz="1620">
                <a:latin typeface="Calibri"/>
                <a:ea typeface="Calibri"/>
                <a:cs typeface="Calibri"/>
                <a:sym typeface="Calibri"/>
              </a:rPr>
              <a:t>Think about the values, practices, decisions, and knowledge that enabled the teenagers to survive and create a healthy community. </a:t>
            </a:r>
            <a:br>
              <a:rPr lang="en-US" sz="1620">
                <a:latin typeface="Calibri"/>
                <a:ea typeface="Calibri"/>
                <a:cs typeface="Calibri"/>
                <a:sym typeface="Calibri"/>
              </a:rPr>
            </a:br>
            <a:br>
              <a:rPr lang="en-US" sz="1620">
                <a:latin typeface="Calibri"/>
                <a:ea typeface="Calibri"/>
                <a:cs typeface="Calibri"/>
                <a:sym typeface="Calibri"/>
              </a:rPr>
            </a:br>
            <a:r>
              <a:rPr lang="en-US" sz="1620">
                <a:latin typeface="Calibri"/>
                <a:ea typeface="Calibri"/>
                <a:cs typeface="Calibri"/>
                <a:sym typeface="Calibri"/>
              </a:rPr>
              <a:t>1. What were the sources of the strengths  that enabled their survival?</a:t>
            </a:r>
            <a:br>
              <a:rPr lang="en-US" sz="1620">
                <a:latin typeface="Calibri"/>
                <a:ea typeface="Calibri"/>
                <a:cs typeface="Calibri"/>
                <a:sym typeface="Calibri"/>
              </a:rPr>
            </a:br>
            <a:r>
              <a:rPr lang="en-US" sz="1620">
                <a:latin typeface="Calibri"/>
                <a:ea typeface="Calibri"/>
                <a:cs typeface="Calibri"/>
                <a:sym typeface="Calibri"/>
              </a:rPr>
              <a:t>2. </a:t>
            </a:r>
            <a:r>
              <a:rPr lang="en-US" sz="1620">
                <a:solidFill>
                  <a:srgbClr val="252525"/>
                </a:solidFill>
                <a:highlight>
                  <a:srgbClr val="FFFFFF"/>
                </a:highlight>
                <a:latin typeface="Calibri"/>
                <a:ea typeface="Calibri"/>
                <a:cs typeface="Calibri"/>
                <a:sym typeface="Calibri"/>
              </a:rPr>
              <a:t> How did the boys share leadership and defuse conflict and anger?</a:t>
            </a:r>
            <a:br>
              <a:rPr lang="en-US" sz="1620">
                <a:latin typeface="Calibri"/>
                <a:ea typeface="Calibri"/>
                <a:cs typeface="Calibri"/>
                <a:sym typeface="Calibri"/>
              </a:rPr>
            </a:br>
            <a:r>
              <a:rPr lang="en-US" sz="1620">
                <a:latin typeface="Calibri"/>
                <a:ea typeface="Calibri"/>
                <a:cs typeface="Calibri"/>
                <a:sym typeface="Calibri"/>
              </a:rPr>
              <a:t>3. How does their survival show that</a:t>
            </a:r>
            <a:br>
              <a:rPr lang="en-US" sz="1620">
                <a:latin typeface="Calibri"/>
                <a:ea typeface="Calibri"/>
                <a:cs typeface="Calibri"/>
                <a:sym typeface="Calibri"/>
              </a:rPr>
            </a:br>
            <a:r>
              <a:rPr lang="en-US" sz="1620">
                <a:solidFill>
                  <a:srgbClr val="252525"/>
                </a:solidFill>
                <a:highlight>
                  <a:srgbClr val="FFFFFF"/>
                </a:highlight>
                <a:latin typeface="Calibri"/>
                <a:ea typeface="Calibri"/>
                <a:cs typeface="Calibri"/>
                <a:sym typeface="Calibri"/>
              </a:rPr>
              <a:t>when we care for others, we also care for ourselves?</a:t>
            </a:r>
            <a:br>
              <a:rPr lang="en-US" sz="1620">
                <a:solidFill>
                  <a:srgbClr val="252525"/>
                </a:solidFill>
                <a:highlight>
                  <a:srgbClr val="FFFFFF"/>
                </a:highlight>
                <a:latin typeface="Calibri"/>
                <a:ea typeface="Calibri"/>
                <a:cs typeface="Calibri"/>
                <a:sym typeface="Calibri"/>
              </a:rPr>
            </a:br>
            <a:r>
              <a:rPr lang="en-US" sz="1620">
                <a:solidFill>
                  <a:srgbClr val="252525"/>
                </a:solidFill>
                <a:highlight>
                  <a:srgbClr val="FFFFFF"/>
                </a:highlight>
                <a:latin typeface="Calibri"/>
                <a:ea typeface="Calibri"/>
                <a:cs typeface="Calibri"/>
                <a:sym typeface="Calibri"/>
              </a:rPr>
              <a:t>4. What can your leaders and you do to help your family, community, our state, and nation return to health during COVID-19?</a:t>
            </a:r>
            <a:endParaRPr sz="2160"/>
          </a:p>
        </p:txBody>
      </p:sp>
      <p:pic>
        <p:nvPicPr>
          <p:cNvPr descr="The true story of six Tongan teenage castaways in 1965 | RNZ" id="340" name="Google Shape;340;p25"/>
          <p:cNvPicPr preferRelativeResize="0"/>
          <p:nvPr>
            <p:ph idx="2" type="pic"/>
          </p:nvPr>
        </p:nvPicPr>
        <p:blipFill rotWithShape="1">
          <a:blip r:embed="rId4">
            <a:alphaModFix/>
          </a:blip>
          <a:srcRect b="0" l="10526" r="10526" t="0"/>
          <a:stretch/>
        </p:blipFill>
        <p:spPr>
          <a:xfrm>
            <a:off x="4195985" y="820395"/>
            <a:ext cx="4477996" cy="3937721"/>
          </a:xfrm>
          <a:prstGeom prst="rect">
            <a:avLst/>
          </a:prstGeom>
          <a:noFill/>
          <a:ln>
            <a:noFill/>
          </a:ln>
        </p:spPr>
      </p:pic>
      <p:sp>
        <p:nvSpPr>
          <p:cNvPr id="341" name="Google Shape;341;p25"/>
          <p:cNvSpPr txBox="1"/>
          <p:nvPr/>
        </p:nvSpPr>
        <p:spPr>
          <a:xfrm>
            <a:off x="97105" y="273273"/>
            <a:ext cx="12551102"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What happened when six Tongan boys were shipwrecked for 15 months on a kapu island?</a:t>
            </a:r>
            <a:br>
              <a:rPr b="1" lang="en-US" sz="1800">
                <a:solidFill>
                  <a:schemeClr val="dk1"/>
                </a:solidFill>
                <a:latin typeface="Calibri"/>
                <a:ea typeface="Calibri"/>
                <a:cs typeface="Calibri"/>
                <a:sym typeface="Calibri"/>
              </a:rPr>
            </a:br>
            <a:br>
              <a:rPr b="1" lang="en-US" sz="1800">
                <a:solidFill>
                  <a:schemeClr val="dk1"/>
                </a:solidFill>
                <a:latin typeface="Calibri"/>
                <a:ea typeface="Calibri"/>
                <a:cs typeface="Calibri"/>
                <a:sym typeface="Calibri"/>
              </a:rPr>
            </a:br>
            <a:endParaRPr b="1"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6"/>
          <p:cNvSpPr txBox="1"/>
          <p:nvPr/>
        </p:nvSpPr>
        <p:spPr>
          <a:xfrm>
            <a:off x="1158767" y="157655"/>
            <a:ext cx="5754782" cy="4001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000" u="none" strike="noStrike">
                <a:solidFill>
                  <a:srgbClr val="000000"/>
                </a:solidFill>
                <a:latin typeface="Arial"/>
                <a:ea typeface="Arial"/>
                <a:cs typeface="Arial"/>
                <a:sym typeface="Arial"/>
              </a:rPr>
              <a:t>Glossary: Definitions of words used in this lesson</a:t>
            </a:r>
            <a:endParaRPr sz="2000">
              <a:solidFill>
                <a:schemeClr val="dk1"/>
              </a:solidFill>
              <a:latin typeface="Calibri"/>
              <a:ea typeface="Calibri"/>
              <a:cs typeface="Calibri"/>
              <a:sym typeface="Calibri"/>
            </a:endParaRPr>
          </a:p>
        </p:txBody>
      </p:sp>
      <p:sp>
        <p:nvSpPr>
          <p:cNvPr id="347" name="Google Shape;347;p26"/>
          <p:cNvSpPr txBox="1"/>
          <p:nvPr/>
        </p:nvSpPr>
        <p:spPr>
          <a:xfrm>
            <a:off x="149469" y="694592"/>
            <a:ext cx="8823615" cy="4170978"/>
          </a:xfrm>
          <a:prstGeom prst="rect">
            <a:avLst/>
          </a:prstGeom>
          <a:solidFill>
            <a:srgbClr val="FFFFFF"/>
          </a:solid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0070C0"/>
              </a:buClr>
              <a:buSzPts val="1400"/>
              <a:buFont typeface="Calibri"/>
              <a:buAutoNum type="arabicPeriod"/>
            </a:pPr>
            <a:r>
              <a:rPr i="0" lang="en-US" sz="1400" u="sng" strike="noStrike">
                <a:solidFill>
                  <a:schemeClr val="hlink"/>
                </a:solidFill>
                <a:latin typeface="Calibri"/>
                <a:ea typeface="Calibri"/>
                <a:cs typeface="Calibri"/>
                <a:sym typeface="Calibri"/>
                <a:hlinkClick r:id="rId3"/>
              </a:rPr>
              <a:t>Community spread</a:t>
            </a:r>
            <a:r>
              <a:rPr b="0" i="0" lang="en-US" sz="1400" u="sng" strike="noStrike">
                <a:solidFill>
                  <a:schemeClr val="hlink"/>
                </a:solidFill>
                <a:latin typeface="Calibri"/>
                <a:ea typeface="Calibri"/>
                <a:cs typeface="Calibri"/>
                <a:sym typeface="Calibri"/>
                <a:hlinkClick r:id="rId4"/>
              </a:rPr>
              <a:t>:</a:t>
            </a:r>
            <a:r>
              <a:rPr b="0" i="0" lang="en-US" sz="1400" strike="noStrike">
                <a:solidFill>
                  <a:srgbClr val="0070C0"/>
                </a:solidFill>
                <a:latin typeface="Calibri"/>
                <a:ea typeface="Calibri"/>
                <a:cs typeface="Calibri"/>
                <a:sym typeface="Calibri"/>
              </a:rPr>
              <a:t>  </a:t>
            </a:r>
            <a:r>
              <a:rPr b="0" i="0" lang="en-US" sz="1400" u="none" strike="noStrike">
                <a:solidFill>
                  <a:schemeClr val="dk1"/>
                </a:solidFill>
                <a:latin typeface="Calibri"/>
                <a:ea typeface="Calibri"/>
                <a:cs typeface="Calibri"/>
                <a:sym typeface="Calibri"/>
              </a:rPr>
              <a:t>people infected with </a:t>
            </a:r>
            <a:r>
              <a:rPr lang="en-US" sz="1400">
                <a:solidFill>
                  <a:schemeClr val="dk1"/>
                </a:solidFill>
                <a:latin typeface="Calibri"/>
                <a:ea typeface="Calibri"/>
                <a:cs typeface="Calibri"/>
                <a:sym typeface="Calibri"/>
              </a:rPr>
              <a:t>v</a:t>
            </a:r>
            <a:r>
              <a:rPr b="0" i="0" lang="en-US" sz="1400" u="none" strike="noStrike">
                <a:solidFill>
                  <a:schemeClr val="dk1"/>
                </a:solidFill>
                <a:latin typeface="Calibri"/>
                <a:ea typeface="Calibri"/>
                <a:cs typeface="Calibri"/>
                <a:sym typeface="Calibri"/>
              </a:rPr>
              <a:t>irus causing COVID-19 </a:t>
            </a:r>
            <a:r>
              <a:rPr lang="en-US" sz="1400">
                <a:solidFill>
                  <a:schemeClr val="dk1"/>
                </a:solidFill>
                <a:latin typeface="Calibri"/>
                <a:ea typeface="Calibri"/>
                <a:cs typeface="Calibri"/>
                <a:sym typeface="Calibri"/>
              </a:rPr>
              <a:t>locally</a:t>
            </a:r>
            <a:r>
              <a:rPr b="0" i="0" lang="en-US" sz="1400" u="none" strike="noStrike">
                <a:solidFill>
                  <a:schemeClr val="dk1"/>
                </a:solidFill>
                <a:latin typeface="Calibri"/>
                <a:ea typeface="Calibri"/>
                <a:cs typeface="Calibri"/>
                <a:sym typeface="Calibri"/>
              </a:rPr>
              <a:t>, including some who are not sure how or where they became infected.</a:t>
            </a:r>
            <a:endParaRPr b="0" i="0" sz="1400" u="none" strike="noStrike">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400"/>
              <a:buFont typeface="Calibri"/>
              <a:buAutoNum type="arabicPeriod"/>
            </a:pPr>
            <a:r>
              <a:rPr lang="en-US" sz="1400" u="sng">
                <a:solidFill>
                  <a:schemeClr val="hlink"/>
                </a:solidFill>
                <a:latin typeface="Calibri"/>
                <a:ea typeface="Calibri"/>
                <a:cs typeface="Calibri"/>
                <a:sym typeface="Calibri"/>
                <a:hlinkClick r:id="rId5"/>
              </a:rPr>
              <a:t>Contact tracing</a:t>
            </a:r>
            <a:r>
              <a:rPr i="1" lang="en-US" sz="1400">
                <a:solidFill>
                  <a:schemeClr val="dk1"/>
                </a:solidFill>
                <a:latin typeface="Calibri"/>
                <a:ea typeface="Calibri"/>
                <a:cs typeface="Calibri"/>
                <a:sym typeface="Calibri"/>
              </a:rPr>
              <a:t>:</a:t>
            </a:r>
            <a:r>
              <a:rPr lang="en-US" sz="1400">
                <a:solidFill>
                  <a:schemeClr val="dk1"/>
                </a:solidFill>
                <a:latin typeface="Calibri"/>
                <a:ea typeface="Calibri"/>
                <a:cs typeface="Calibri"/>
                <a:sym typeface="Calibri"/>
              </a:rPr>
              <a:t> to control transmission by identifying and quarantining persons who may have been in contact with someone infected with COVID-19.</a:t>
            </a:r>
            <a:endParaRPr/>
          </a:p>
          <a:p>
            <a:pPr indent="-342900" lvl="0" marL="342900" marR="0" rtl="0" algn="l">
              <a:spcBef>
                <a:spcPts val="0"/>
              </a:spcBef>
              <a:spcAft>
                <a:spcPts val="0"/>
              </a:spcAft>
              <a:buClr>
                <a:schemeClr val="dk1"/>
              </a:buClr>
              <a:buSzPts val="1400"/>
              <a:buFont typeface="Calibri"/>
              <a:buAutoNum type="arabicPeriod"/>
            </a:pPr>
            <a:r>
              <a:rPr b="0" i="0" lang="en-US" sz="1400" u="sng" strike="noStrike">
                <a:solidFill>
                  <a:schemeClr val="hlink"/>
                </a:solidFill>
                <a:latin typeface="Calibri"/>
                <a:ea typeface="Calibri"/>
                <a:cs typeface="Calibri"/>
                <a:sym typeface="Calibri"/>
                <a:hlinkClick r:id="rId6"/>
              </a:rPr>
              <a:t>Epidemic:</a:t>
            </a:r>
            <a:r>
              <a:rPr lang="en-US" sz="1400">
                <a:solidFill>
                  <a:schemeClr val="dk1"/>
                </a:solidFill>
                <a:latin typeface="Calibri"/>
                <a:ea typeface="Calibri"/>
                <a:cs typeface="Calibri"/>
                <a:sym typeface="Calibri"/>
              </a:rPr>
              <a:t> any rise in cases beyond the baseline for that geographic area.</a:t>
            </a:r>
            <a:endParaRPr b="0" i="0" sz="1400" u="none" strike="noStrike">
              <a:solidFill>
                <a:schemeClr val="dk1"/>
              </a:solidFill>
              <a:latin typeface="Calibri"/>
              <a:ea typeface="Calibri"/>
              <a:cs typeface="Calibri"/>
              <a:sym typeface="Calibri"/>
            </a:endParaRPr>
          </a:p>
          <a:p>
            <a:pPr indent="-342900" lvl="0" marL="342900" marR="0" rtl="0" algn="l">
              <a:spcBef>
                <a:spcPts val="0"/>
              </a:spcBef>
              <a:spcAft>
                <a:spcPts val="0"/>
              </a:spcAft>
              <a:buClr>
                <a:srgbClr val="0070C0"/>
              </a:buClr>
              <a:buSzPts val="1400"/>
              <a:buFont typeface="Calibri"/>
              <a:buAutoNum type="arabicPeriod"/>
            </a:pPr>
            <a:r>
              <a:rPr i="0" lang="en-US" sz="1400" u="none" strike="noStrike">
                <a:solidFill>
                  <a:srgbClr val="0070C0"/>
                </a:solidFill>
                <a:latin typeface="Calibri"/>
                <a:ea typeface="Calibri"/>
                <a:cs typeface="Calibri"/>
                <a:sym typeface="Calibri"/>
              </a:rPr>
              <a:t> </a:t>
            </a:r>
            <a:r>
              <a:rPr lang="en-US" sz="1400" u="sng">
                <a:solidFill>
                  <a:schemeClr val="hlink"/>
                </a:solidFill>
                <a:latin typeface="Calibri"/>
                <a:ea typeface="Calibri"/>
                <a:cs typeface="Calibri"/>
                <a:sym typeface="Calibri"/>
                <a:hlinkClick r:id="rId7"/>
              </a:rPr>
              <a:t>Immunity</a:t>
            </a:r>
            <a:r>
              <a:rPr lang="en-US" sz="1400">
                <a:solidFill>
                  <a:schemeClr val="dk1"/>
                </a:solidFill>
                <a:latin typeface="Calibri"/>
                <a:ea typeface="Calibri"/>
                <a:cs typeface="Calibri"/>
                <a:sym typeface="Calibri"/>
              </a:rPr>
              <a:t>: </a:t>
            </a:r>
            <a:r>
              <a:rPr i="0" lang="en-US" sz="1400">
                <a:solidFill>
                  <a:schemeClr val="dk1"/>
                </a:solidFill>
                <a:latin typeface="Calibri"/>
                <a:ea typeface="Calibri"/>
                <a:cs typeface="Calibri"/>
                <a:sym typeface="Calibri"/>
              </a:rPr>
              <a:t>the condition that permits either natural or acquired resistance to disease.</a:t>
            </a:r>
            <a:endParaRPr i="0" sz="1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400"/>
              <a:buFont typeface="Calibri"/>
              <a:buAutoNum type="arabicPeriod"/>
            </a:pPr>
            <a:r>
              <a:rPr lang="en-US" sz="1400" u="sng">
                <a:solidFill>
                  <a:schemeClr val="hlink"/>
                </a:solidFill>
                <a:latin typeface="Calibri"/>
                <a:ea typeface="Calibri"/>
                <a:cs typeface="Calibri"/>
                <a:sym typeface="Calibri"/>
                <a:hlinkClick r:id="rId8"/>
              </a:rPr>
              <a:t>Isolation</a:t>
            </a:r>
            <a:r>
              <a:rPr lang="en-US" sz="1400">
                <a:solidFill>
                  <a:schemeClr val="dk1"/>
                </a:solidFill>
                <a:latin typeface="Calibri"/>
                <a:ea typeface="Calibri"/>
                <a:cs typeface="Calibri"/>
                <a:sym typeface="Calibri"/>
              </a:rPr>
              <a:t>: to separate people infected with a contagious disease such as COVID-19 from those who are not.</a:t>
            </a:r>
            <a:endParaRPr b="0" i="0" sz="1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400"/>
              <a:buFont typeface="Calibri"/>
              <a:buAutoNum type="arabicPeriod"/>
            </a:pPr>
            <a:r>
              <a:rPr lang="en-US" sz="1400">
                <a:solidFill>
                  <a:schemeClr val="dk1"/>
                </a:solidFill>
                <a:latin typeface="Calibri"/>
                <a:ea typeface="Calibri"/>
                <a:cs typeface="Calibri"/>
                <a:sym typeface="Calibri"/>
              </a:rPr>
              <a:t> Laʻau lapaʻau: </a:t>
            </a:r>
            <a:r>
              <a:rPr lang="en-US" sz="1400">
                <a:solidFill>
                  <a:srgbClr val="0C343D"/>
                </a:solidFill>
                <a:latin typeface="Calibri"/>
                <a:ea typeface="Calibri"/>
                <a:cs typeface="Calibri"/>
                <a:sym typeface="Calibri"/>
              </a:rPr>
              <a:t>traditional herbal medicine, largely effective in Hawaiʻi prior to introduced infectious diseases.</a:t>
            </a:r>
            <a:endParaRPr b="0" i="0" sz="1400" u="none" strike="noStrike">
              <a:solidFill>
                <a:schemeClr val="dk1"/>
              </a:solidFill>
              <a:latin typeface="Calibri"/>
              <a:ea typeface="Calibri"/>
              <a:cs typeface="Calibri"/>
              <a:sym typeface="Calibri"/>
            </a:endParaRPr>
          </a:p>
          <a:p>
            <a:pPr indent="-342900" lvl="0" marL="342900" marR="0" rtl="0" algn="l">
              <a:spcBef>
                <a:spcPts val="0"/>
              </a:spcBef>
              <a:spcAft>
                <a:spcPts val="0"/>
              </a:spcAft>
              <a:buClr>
                <a:srgbClr val="0070C0"/>
              </a:buClr>
              <a:buSzPts val="1400"/>
              <a:buFont typeface="Calibri"/>
              <a:buAutoNum type="arabicPeriod"/>
            </a:pPr>
            <a:r>
              <a:rPr i="0" lang="en-US" sz="1400" u="sng" strike="noStrike">
                <a:solidFill>
                  <a:schemeClr val="hlink"/>
                </a:solidFill>
                <a:latin typeface="Calibri"/>
                <a:ea typeface="Calibri"/>
                <a:cs typeface="Calibri"/>
                <a:sym typeface="Calibri"/>
                <a:hlinkClick r:id="rId9"/>
              </a:rPr>
              <a:t>Leprosy</a:t>
            </a:r>
            <a:r>
              <a:rPr i="0" lang="en-US" sz="1400" u="none" strike="noStrike">
                <a:solidFill>
                  <a:srgbClr val="0070C0"/>
                </a:solidFill>
                <a:latin typeface="Calibri"/>
                <a:ea typeface="Calibri"/>
                <a:cs typeface="Calibri"/>
                <a:sym typeface="Calibri"/>
              </a:rPr>
              <a:t>: </a:t>
            </a:r>
            <a:r>
              <a:rPr lang="en-US" sz="1400">
                <a:solidFill>
                  <a:srgbClr val="0070C0"/>
                </a:solidFill>
                <a:latin typeface="Calibri"/>
                <a:ea typeface="Calibri"/>
                <a:cs typeface="Calibri"/>
                <a:sym typeface="Calibri"/>
              </a:rPr>
              <a:t> </a:t>
            </a:r>
            <a:r>
              <a:rPr lang="en-US" sz="1400">
                <a:solidFill>
                  <a:schemeClr val="dk1"/>
                </a:solidFill>
                <a:latin typeface="Calibri"/>
                <a:ea typeface="Calibri"/>
                <a:cs typeface="Calibri"/>
                <a:sym typeface="Calibri"/>
              </a:rPr>
              <a:t>Hansen’s disease, an infectious but curable bacterial disease.  First documented in 1835, 8,000 sufferers were isolated at Kalaupapa, Molokaʻi from 1866-1969 when isolation laws ended.</a:t>
            </a:r>
            <a:endParaRPr/>
          </a:p>
          <a:p>
            <a:pPr indent="-342900" lvl="0" marL="342900" marR="0" rtl="0" algn="l">
              <a:spcBef>
                <a:spcPts val="0"/>
              </a:spcBef>
              <a:spcAft>
                <a:spcPts val="0"/>
              </a:spcAft>
              <a:buClr>
                <a:schemeClr val="dk1"/>
              </a:buClr>
              <a:buSzPts val="1400"/>
              <a:buFont typeface="Calibri"/>
              <a:buAutoNum type="arabicPeriod"/>
            </a:pPr>
            <a:r>
              <a:rPr lang="en-US" sz="1400" u="sng">
                <a:solidFill>
                  <a:schemeClr val="hlink"/>
                </a:solidFill>
                <a:latin typeface="Calibri"/>
                <a:ea typeface="Calibri"/>
                <a:cs typeface="Calibri"/>
                <a:sym typeface="Calibri"/>
                <a:hlinkClick r:id="rId10"/>
              </a:rPr>
              <a:t>Measles</a:t>
            </a:r>
            <a:r>
              <a:rPr lang="en-US" sz="1400">
                <a:solidFill>
                  <a:schemeClr val="dk1"/>
                </a:solidFill>
                <a:latin typeface="Calibri"/>
                <a:ea typeface="Calibri"/>
                <a:cs typeface="Calibri"/>
                <a:sym typeface="Calibri"/>
              </a:rPr>
              <a:t>: highly contagious, sometimes deadly viral disease able to be controlled by measles vaccine.</a:t>
            </a:r>
            <a:endParaRPr/>
          </a:p>
          <a:p>
            <a:pPr indent="-342900" lvl="0" marL="342900" marR="0" rtl="0" algn="l">
              <a:spcBef>
                <a:spcPts val="0"/>
              </a:spcBef>
              <a:spcAft>
                <a:spcPts val="0"/>
              </a:spcAft>
              <a:buClr>
                <a:srgbClr val="0070C0"/>
              </a:buClr>
              <a:buSzPts val="1400"/>
              <a:buFont typeface="Calibri"/>
              <a:buAutoNum type="arabicPeriod"/>
            </a:pPr>
            <a:r>
              <a:rPr i="1" lang="en-US" sz="1400" u="sng" strike="noStrike">
                <a:solidFill>
                  <a:schemeClr val="hlink"/>
                </a:solidFill>
                <a:latin typeface="Calibri"/>
                <a:ea typeface="Calibri"/>
                <a:cs typeface="Calibri"/>
                <a:sym typeface="Calibri"/>
                <a:hlinkClick r:id="rId11"/>
              </a:rPr>
              <a:t>M</a:t>
            </a:r>
            <a:r>
              <a:rPr i="1" lang="en-US" sz="1400" u="sng">
                <a:solidFill>
                  <a:schemeClr val="hlink"/>
                </a:solidFill>
                <a:latin typeface="Calibri"/>
                <a:ea typeface="Calibri"/>
                <a:cs typeface="Calibri"/>
                <a:sym typeface="Calibri"/>
                <a:hlinkClick r:id="rId12"/>
              </a:rPr>
              <a:t>inamina</a:t>
            </a:r>
            <a:r>
              <a:rPr i="1" lang="en-US" sz="1400">
                <a:solidFill>
                  <a:srgbClr val="0070C0"/>
                </a:solidFill>
                <a:latin typeface="Calibri"/>
                <a:ea typeface="Calibri"/>
                <a:cs typeface="Calibri"/>
                <a:sym typeface="Calibri"/>
              </a:rPr>
              <a:t>: </a:t>
            </a:r>
            <a:r>
              <a:rPr i="1" lang="en-US" sz="1400">
                <a:solidFill>
                  <a:schemeClr val="dk1"/>
                </a:solidFill>
                <a:latin typeface="Calibri"/>
                <a:ea typeface="Calibri"/>
                <a:cs typeface="Calibri"/>
                <a:sym typeface="Calibri"/>
              </a:rPr>
              <a:t>1. </a:t>
            </a:r>
            <a:r>
              <a:rPr lang="en-US" sz="1400">
                <a:solidFill>
                  <a:schemeClr val="dk1"/>
                </a:solidFill>
                <a:latin typeface="Calibri"/>
                <a:ea typeface="Calibri"/>
                <a:cs typeface="Calibri"/>
                <a:sym typeface="Calibri"/>
              </a:rPr>
              <a:t>To regret, be sorry, deplore 2. To prize greatly especially of something in danger of being lost. </a:t>
            </a:r>
            <a:endParaRPr sz="1400">
              <a:solidFill>
                <a:schemeClr val="dk1"/>
              </a:solidFill>
              <a:latin typeface="Calibri"/>
              <a:ea typeface="Calibri"/>
              <a:cs typeface="Calibri"/>
              <a:sym typeface="Calibri"/>
            </a:endParaRPr>
          </a:p>
          <a:p>
            <a:pPr indent="-342900" lvl="0" marL="342900" marR="0" rtl="0" algn="l">
              <a:spcBef>
                <a:spcPts val="0"/>
              </a:spcBef>
              <a:spcAft>
                <a:spcPts val="0"/>
              </a:spcAft>
              <a:buClr>
                <a:srgbClr val="0070C0"/>
              </a:buClr>
              <a:buSzPts val="1400"/>
              <a:buFont typeface="Calibri"/>
              <a:buAutoNum type="arabicPeriod"/>
            </a:pPr>
            <a:r>
              <a:rPr lang="en-US" sz="1400" u="sng">
                <a:solidFill>
                  <a:schemeClr val="hlink"/>
                </a:solidFill>
                <a:latin typeface="Calibri"/>
                <a:ea typeface="Calibri"/>
                <a:cs typeface="Calibri"/>
                <a:sym typeface="Calibri"/>
                <a:hlinkClick r:id="rId13"/>
              </a:rPr>
              <a:t>Liliʻuokalani</a:t>
            </a:r>
            <a:r>
              <a:rPr lang="en-US" sz="1400">
                <a:solidFill>
                  <a:schemeClr val="dk1"/>
                </a:solidFill>
                <a:latin typeface="Calibri"/>
                <a:ea typeface="Calibri"/>
                <a:cs typeface="Calibri"/>
                <a:sym typeface="Calibri"/>
              </a:rPr>
              <a:t>: O</a:t>
            </a:r>
            <a:r>
              <a:rPr b="0" i="0" lang="en-US" sz="1400">
                <a:solidFill>
                  <a:schemeClr val="dk1"/>
                </a:solidFill>
                <a:latin typeface="Calibri"/>
                <a:ea typeface="Calibri"/>
                <a:cs typeface="Calibri"/>
                <a:sym typeface="Calibri"/>
              </a:rPr>
              <a:t>nly reigning </a:t>
            </a:r>
            <a:r>
              <a:rPr b="0" i="0" lang="en-US" sz="1400" u="sng" strike="noStrike">
                <a:solidFill>
                  <a:schemeClr val="hlink"/>
                </a:solidFill>
                <a:latin typeface="Calibri"/>
                <a:ea typeface="Calibri"/>
                <a:cs typeface="Calibri"/>
                <a:sym typeface="Calibri"/>
                <a:hlinkClick r:id="rId14"/>
              </a:rPr>
              <a:t>Hawaiian</a:t>
            </a:r>
            <a:r>
              <a:rPr b="0" i="0" lang="en-US" sz="1400">
                <a:solidFill>
                  <a:schemeClr val="dk1"/>
                </a:solidFill>
                <a:latin typeface="Calibri"/>
                <a:ea typeface="Calibri"/>
                <a:cs typeface="Calibri"/>
                <a:sym typeface="Calibri"/>
              </a:rPr>
              <a:t> queen</a:t>
            </a:r>
            <a:r>
              <a:rPr lang="en-US" sz="1400">
                <a:solidFill>
                  <a:schemeClr val="dk1"/>
                </a:solidFill>
                <a:latin typeface="Calibri"/>
                <a:ea typeface="Calibri"/>
                <a:cs typeface="Calibri"/>
                <a:sym typeface="Calibri"/>
              </a:rPr>
              <a:t> and</a:t>
            </a:r>
            <a:r>
              <a:rPr b="0" i="0" lang="en-US" sz="1400">
                <a:solidFill>
                  <a:schemeClr val="dk1"/>
                </a:solidFill>
                <a:latin typeface="Calibri"/>
                <a:ea typeface="Calibri"/>
                <a:cs typeface="Calibri"/>
                <a:sym typeface="Calibri"/>
              </a:rPr>
              <a:t> last Hawaiian </a:t>
            </a:r>
            <a:r>
              <a:rPr b="0" i="0" lang="en-US" sz="1400" u="sng" strike="noStrike">
                <a:solidFill>
                  <a:schemeClr val="hlink"/>
                </a:solidFill>
                <a:latin typeface="Calibri"/>
                <a:ea typeface="Calibri"/>
                <a:cs typeface="Calibri"/>
                <a:sym typeface="Calibri"/>
                <a:hlinkClick r:id="rId15"/>
              </a:rPr>
              <a:t>sovereign</a:t>
            </a:r>
            <a:r>
              <a:rPr lang="en-US" sz="1400">
                <a:solidFill>
                  <a:schemeClr val="dk1"/>
                </a:solidFill>
                <a:latin typeface="Calibri"/>
                <a:ea typeface="Calibri"/>
                <a:cs typeface="Calibri"/>
                <a:sym typeface="Calibri"/>
              </a:rPr>
              <a:t> until 1898 U.S. Overthrow.</a:t>
            </a:r>
            <a:endParaRPr/>
          </a:p>
          <a:p>
            <a:pPr indent="-342900" lvl="0" marL="342900" marR="0" rtl="0" algn="l">
              <a:spcBef>
                <a:spcPts val="0"/>
              </a:spcBef>
              <a:spcAft>
                <a:spcPts val="0"/>
              </a:spcAft>
              <a:buClr>
                <a:schemeClr val="dk1"/>
              </a:buClr>
              <a:buSzPts val="1400"/>
              <a:buFont typeface="Calibri"/>
              <a:buAutoNum type="arabicPeriod"/>
            </a:pPr>
            <a:r>
              <a:rPr lang="en-US" sz="1400" u="sng">
                <a:solidFill>
                  <a:schemeClr val="hlink"/>
                </a:solidFill>
                <a:latin typeface="Calibri"/>
                <a:ea typeface="Calibri"/>
                <a:cs typeface="Calibri"/>
                <a:sym typeface="Calibri"/>
                <a:hlinkClick r:id="rId16"/>
              </a:rPr>
              <a:t>Pandemic</a:t>
            </a:r>
            <a:r>
              <a:rPr lang="en-US" sz="1400">
                <a:solidFill>
                  <a:schemeClr val="dk1"/>
                </a:solidFill>
                <a:latin typeface="Calibri"/>
                <a:ea typeface="Calibri"/>
                <a:cs typeface="Calibri"/>
                <a:sym typeface="Calibri"/>
              </a:rPr>
              <a:t>: the worldwide spread of a new disease such as COVID-19.</a:t>
            </a:r>
            <a:endParaRPr sz="1400">
              <a:solidFill>
                <a:schemeClr val="dk1"/>
              </a:solidFill>
              <a:latin typeface="Calibri"/>
              <a:ea typeface="Calibri"/>
              <a:cs typeface="Calibri"/>
              <a:sym typeface="Calibri"/>
            </a:endParaRPr>
          </a:p>
          <a:p>
            <a:pPr indent="-342900" lvl="0" marL="342900" marR="0" rtl="0" algn="l">
              <a:spcBef>
                <a:spcPts val="0"/>
              </a:spcBef>
              <a:spcAft>
                <a:spcPts val="0"/>
              </a:spcAft>
              <a:buClr>
                <a:srgbClr val="0070C0"/>
              </a:buClr>
              <a:buSzPts val="1400"/>
              <a:buFont typeface="Calibri"/>
              <a:buAutoNum type="arabicPeriod"/>
            </a:pPr>
            <a:r>
              <a:rPr lang="en-US" sz="1400" u="sng">
                <a:solidFill>
                  <a:schemeClr val="hlink"/>
                </a:solidFill>
                <a:latin typeface="Calibri"/>
                <a:ea typeface="Calibri"/>
                <a:cs typeface="Calibri"/>
                <a:sym typeface="Calibri"/>
                <a:hlinkClick r:id="rId17"/>
              </a:rPr>
              <a:t>Quarantine</a:t>
            </a:r>
            <a:r>
              <a:rPr b="1" lang="en-US" sz="1400">
                <a:solidFill>
                  <a:schemeClr val="dk1"/>
                </a:solidFill>
                <a:latin typeface="Calibri"/>
                <a:ea typeface="Calibri"/>
                <a:cs typeface="Calibri"/>
                <a:sym typeface="Calibri"/>
              </a:rPr>
              <a:t>: </a:t>
            </a:r>
            <a:r>
              <a:rPr lang="en-US" sz="1400">
                <a:solidFill>
                  <a:schemeClr val="dk1"/>
                </a:solidFill>
                <a:latin typeface="Calibri"/>
                <a:ea typeface="Calibri"/>
                <a:cs typeface="Calibri"/>
                <a:sym typeface="Calibri"/>
              </a:rPr>
              <a:t>to</a:t>
            </a:r>
            <a:r>
              <a:rPr b="0" i="0" lang="en-US" sz="1400">
                <a:solidFill>
                  <a:schemeClr val="dk1"/>
                </a:solidFill>
                <a:latin typeface="Calibri"/>
                <a:ea typeface="Calibri"/>
                <a:cs typeface="Calibri"/>
                <a:sym typeface="Calibri"/>
              </a:rPr>
              <a:t> separate and restrict movement of people exposed to a contagious disease to see if they become sick.  Quarantines</a:t>
            </a:r>
            <a:r>
              <a:rPr lang="en-US" sz="1400">
                <a:solidFill>
                  <a:schemeClr val="dk1"/>
                </a:solidFill>
                <a:latin typeface="Calibri"/>
                <a:ea typeface="Calibri"/>
                <a:cs typeface="Calibri"/>
                <a:sym typeface="Calibri"/>
              </a:rPr>
              <a:t> (from the Italian </a:t>
            </a:r>
            <a:r>
              <a:rPr i="1" lang="en-US" sz="1400">
                <a:solidFill>
                  <a:schemeClr val="dk1"/>
                </a:solidFill>
                <a:latin typeface="Calibri"/>
                <a:ea typeface="Calibri"/>
                <a:cs typeface="Calibri"/>
                <a:sym typeface="Calibri"/>
              </a:rPr>
              <a:t>quaranta giorn</a:t>
            </a:r>
            <a:r>
              <a:rPr lang="en-US" sz="1400">
                <a:solidFill>
                  <a:schemeClr val="dk1"/>
                </a:solidFill>
                <a:latin typeface="Calibri"/>
                <a:ea typeface="Calibri"/>
                <a:cs typeface="Calibri"/>
                <a:sym typeface="Calibri"/>
              </a:rPr>
              <a:t>i, 40 days)</a:t>
            </a:r>
            <a:r>
              <a:rPr b="0" i="0" lang="en-US" sz="1400">
                <a:solidFill>
                  <a:schemeClr val="dk1"/>
                </a:solidFill>
                <a:latin typeface="Calibri"/>
                <a:ea typeface="Calibri"/>
                <a:cs typeface="Calibri"/>
                <a:sym typeface="Calibri"/>
              </a:rPr>
              <a:t> began in the </a:t>
            </a:r>
            <a:r>
              <a:rPr lang="en-US" sz="1400" u="sng">
                <a:solidFill>
                  <a:schemeClr val="hlink"/>
                </a:solidFill>
                <a:latin typeface="Calibri"/>
                <a:ea typeface="Calibri"/>
                <a:cs typeface="Calibri"/>
                <a:sym typeface="Calibri"/>
                <a:hlinkClick r:id="rId18"/>
              </a:rPr>
              <a:t>14th century</a:t>
            </a:r>
            <a:r>
              <a:rPr lang="en-US" sz="1400">
                <a:solidFill>
                  <a:schemeClr val="dk1"/>
                </a:solidFill>
                <a:latin typeface="Calibri"/>
                <a:ea typeface="Calibri"/>
                <a:cs typeface="Calibri"/>
                <a:sym typeface="Calibri"/>
              </a:rPr>
              <a:t> to protect coastal cities.</a:t>
            </a:r>
            <a:endParaRPr b="1" i="0" sz="1400" u="sng" strike="noStrike">
              <a:solidFill>
                <a:schemeClr val="hlink"/>
              </a:solidFill>
              <a:latin typeface="Calibri"/>
              <a:ea typeface="Calibri"/>
              <a:cs typeface="Calibri"/>
              <a:sym typeface="Calibri"/>
              <a:hlinkClick r:id="rId19"/>
            </a:endParaRPr>
          </a:p>
          <a:p>
            <a:pPr indent="-342900" lvl="0" marL="342900" marR="0" rtl="0" algn="l">
              <a:spcBef>
                <a:spcPts val="0"/>
              </a:spcBef>
              <a:spcAft>
                <a:spcPts val="0"/>
              </a:spcAft>
              <a:buClr>
                <a:srgbClr val="0070C0"/>
              </a:buClr>
              <a:buSzPts val="1400"/>
              <a:buFont typeface="Calibri"/>
              <a:buAutoNum type="arabicPeriod"/>
            </a:pPr>
            <a:r>
              <a:rPr i="0" lang="en-US" sz="1400" u="sng" strike="noStrike">
                <a:solidFill>
                  <a:schemeClr val="hlink"/>
                </a:solidFill>
                <a:latin typeface="Calibri"/>
                <a:ea typeface="Calibri"/>
                <a:cs typeface="Calibri"/>
                <a:sym typeface="Calibri"/>
                <a:hlinkClick r:id="rId20"/>
              </a:rPr>
              <a:t>Smallpox</a:t>
            </a:r>
            <a:r>
              <a:rPr i="0" lang="en-US" sz="1400" u="none" strike="noStrike">
                <a:solidFill>
                  <a:schemeClr val="dk1"/>
                </a:solidFill>
                <a:latin typeface="Calibri"/>
                <a:ea typeface="Calibri"/>
                <a:cs typeface="Calibri"/>
                <a:sym typeface="Calibri"/>
              </a:rPr>
              <a:t>:</a:t>
            </a:r>
            <a:r>
              <a:rPr i="0" lang="en-US" sz="1400">
                <a:solidFill>
                  <a:schemeClr val="dk1"/>
                </a:solidFill>
                <a:latin typeface="Calibri"/>
                <a:ea typeface="Calibri"/>
                <a:cs typeface="Calibri"/>
                <a:sym typeface="Calibri"/>
              </a:rPr>
              <a:t> </a:t>
            </a:r>
            <a:r>
              <a:rPr b="0" i="0" lang="en-US" sz="1400">
                <a:solidFill>
                  <a:schemeClr val="dk1"/>
                </a:solidFill>
                <a:latin typeface="Calibri"/>
                <a:ea typeface="Calibri"/>
                <a:cs typeface="Calibri"/>
                <a:sym typeface="Calibri"/>
              </a:rPr>
              <a:t>viral disease only</a:t>
            </a:r>
            <a:r>
              <a:rPr lang="en-US" sz="1400">
                <a:solidFill>
                  <a:schemeClr val="dk1"/>
                </a:solidFill>
                <a:latin typeface="Calibri"/>
                <a:ea typeface="Calibri"/>
                <a:cs typeface="Calibri"/>
                <a:sym typeface="Calibri"/>
              </a:rPr>
              <a:t> in people spread by</a:t>
            </a:r>
            <a:r>
              <a:rPr b="0" i="0" lang="en-US" sz="1400">
                <a:solidFill>
                  <a:schemeClr val="dk1"/>
                </a:solidFill>
                <a:latin typeface="Calibri"/>
                <a:ea typeface="Calibri"/>
                <a:cs typeface="Calibri"/>
                <a:sym typeface="Calibri"/>
              </a:rPr>
              <a:t> coughing, sneezing, contact with sores, clothes, bedding.</a:t>
            </a:r>
            <a:r>
              <a:rPr b="0" i="0" lang="en-US" sz="1400" u="none" strike="noStrike">
                <a:solidFill>
                  <a:schemeClr val="dk1"/>
                </a:solidFill>
                <a:latin typeface="Calibri"/>
                <a:ea typeface="Calibri"/>
                <a:cs typeface="Calibri"/>
                <a:sym typeface="Calibri"/>
              </a:rPr>
              <a:t> </a:t>
            </a:r>
            <a:endParaRPr b="0" i="0" sz="1400" u="none" strike="noStrike">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400"/>
              <a:buFont typeface="Calibri"/>
              <a:buAutoNum type="arabicPeriod"/>
            </a:pPr>
            <a:r>
              <a:rPr lang="en-US" sz="1400">
                <a:solidFill>
                  <a:schemeClr val="dk1"/>
                </a:solidFill>
                <a:latin typeface="Calibri"/>
                <a:ea typeface="Calibri"/>
                <a:cs typeface="Calibri"/>
                <a:sym typeface="Calibri"/>
              </a:rPr>
              <a:t>Vaccination: treatment with a </a:t>
            </a:r>
            <a:r>
              <a:rPr lang="en-US" sz="1400" u="sng">
                <a:solidFill>
                  <a:schemeClr val="hlink"/>
                </a:solidFill>
                <a:latin typeface="Calibri"/>
                <a:ea typeface="Calibri"/>
                <a:cs typeface="Calibri"/>
                <a:sym typeface="Calibri"/>
                <a:hlinkClick r:id="rId21"/>
              </a:rPr>
              <a:t>vaccine</a:t>
            </a:r>
            <a:r>
              <a:rPr lang="en-US" sz="1400">
                <a:solidFill>
                  <a:schemeClr val="dk1"/>
                </a:solidFill>
                <a:latin typeface="Calibri"/>
                <a:ea typeface="Calibri"/>
                <a:cs typeface="Calibri"/>
                <a:sym typeface="Calibri"/>
              </a:rPr>
              <a:t>, typically containing an agent that resembles all or part of a disease-causing microorganism to produce immunity against a disease.</a:t>
            </a:r>
            <a:endParaRPr b="0" i="0" sz="1400" u="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7"/>
          <p:cNvSpPr txBox="1"/>
          <p:nvPr>
            <p:ph type="title"/>
          </p:nvPr>
        </p:nvSpPr>
        <p:spPr>
          <a:xfrm>
            <a:off x="1239139" y="264920"/>
            <a:ext cx="6110243" cy="1003096"/>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520"/>
              <a:buFont typeface="Arial"/>
              <a:buNone/>
            </a:pPr>
            <a:br>
              <a:rPr lang="en-US" sz="2520">
                <a:latin typeface="Arial"/>
                <a:ea typeface="Arial"/>
                <a:cs typeface="Arial"/>
                <a:sym typeface="Arial"/>
              </a:rPr>
            </a:br>
            <a:r>
              <a:rPr lang="en-US" sz="2430">
                <a:latin typeface="Arial"/>
                <a:ea typeface="Arial"/>
                <a:cs typeface="Arial"/>
                <a:sym typeface="Arial"/>
              </a:rPr>
              <a:t>History of Infectious Diseases in Hawaiʻi: </a:t>
            </a:r>
            <a:br>
              <a:rPr lang="en-US" sz="2430">
                <a:latin typeface="Arial"/>
                <a:ea typeface="Arial"/>
                <a:cs typeface="Arial"/>
                <a:sym typeface="Arial"/>
              </a:rPr>
            </a:br>
            <a:r>
              <a:rPr lang="en-US" sz="2430">
                <a:latin typeface="Arial"/>
                <a:ea typeface="Arial"/>
                <a:cs typeface="Arial"/>
                <a:sym typeface="Arial"/>
              </a:rPr>
              <a:t>Caring for People Past, Present, and Future</a:t>
            </a:r>
            <a:br>
              <a:rPr b="0" i="0" lang="en-US" sz="2520" u="none" strike="noStrike">
                <a:solidFill>
                  <a:srgbClr val="000000"/>
                </a:solidFill>
                <a:latin typeface="Arial"/>
                <a:ea typeface="Arial"/>
                <a:cs typeface="Arial"/>
                <a:sym typeface="Arial"/>
              </a:rPr>
            </a:br>
            <a:endParaRPr sz="1800"/>
          </a:p>
        </p:txBody>
      </p:sp>
      <p:sp>
        <p:nvSpPr>
          <p:cNvPr id="353" name="Google Shape;353;p27"/>
          <p:cNvSpPr txBox="1"/>
          <p:nvPr>
            <p:ph idx="1" type="body"/>
          </p:nvPr>
        </p:nvSpPr>
        <p:spPr>
          <a:xfrm>
            <a:off x="628650" y="1592316"/>
            <a:ext cx="7886700" cy="3286263"/>
          </a:xfrm>
          <a:prstGeom prst="rect">
            <a:avLst/>
          </a:prstGeom>
          <a:solidFill>
            <a:srgbClr val="FFFFFF"/>
          </a:solidFill>
          <a:ln>
            <a:noFill/>
          </a:ln>
        </p:spPr>
        <p:txBody>
          <a:bodyPr anchorCtr="0" anchor="t" bIns="45700" lIns="91425" spcFirstLastPara="1" rIns="91425" wrap="square" tIns="45700">
            <a:noAutofit/>
          </a:bodyPr>
          <a:lstStyle/>
          <a:p>
            <a:pPr indent="-171450" lvl="0" marL="171450" rtl="0" algn="l">
              <a:lnSpc>
                <a:spcPct val="80000"/>
              </a:lnSpc>
              <a:spcBef>
                <a:spcPts val="0"/>
              </a:spcBef>
              <a:spcAft>
                <a:spcPts val="0"/>
              </a:spcAft>
              <a:buClr>
                <a:srgbClr val="595959"/>
              </a:buClr>
              <a:buSzPts val="1800"/>
              <a:buFont typeface="Calibri"/>
              <a:buAutoNum type="arabicPeriod"/>
            </a:pPr>
            <a:r>
              <a:rPr b="0" i="0" lang="en-US" sz="1800" u="none" strike="noStrike">
                <a:solidFill>
                  <a:srgbClr val="595959"/>
                </a:solidFill>
                <a:latin typeface="Arial"/>
                <a:ea typeface="Arial"/>
                <a:cs typeface="Arial"/>
                <a:sym typeface="Arial"/>
              </a:rPr>
              <a:t> First review slides, click on links to read articles, see videos. </a:t>
            </a:r>
            <a:endParaRPr b="0" i="0" sz="1800" u="none" strike="noStrike">
              <a:solidFill>
                <a:srgbClr val="595959"/>
              </a:solidFill>
              <a:latin typeface="Arial"/>
              <a:ea typeface="Arial"/>
              <a:cs typeface="Arial"/>
              <a:sym typeface="Arial"/>
            </a:endParaRPr>
          </a:p>
          <a:p>
            <a:pPr indent="-171450" lvl="0" marL="171450" rtl="0" algn="l">
              <a:lnSpc>
                <a:spcPct val="80000"/>
              </a:lnSpc>
              <a:spcBef>
                <a:spcPts val="1000"/>
              </a:spcBef>
              <a:spcAft>
                <a:spcPts val="0"/>
              </a:spcAft>
              <a:buClr>
                <a:srgbClr val="595959"/>
              </a:buClr>
              <a:buSzPts val="1800"/>
              <a:buFont typeface="Calibri"/>
              <a:buAutoNum type="arabicPeriod"/>
            </a:pPr>
            <a:r>
              <a:rPr b="0" i="0" lang="en-US" sz="1800" u="none" strike="noStrike">
                <a:solidFill>
                  <a:srgbClr val="595959"/>
                </a:solidFill>
                <a:latin typeface="Arial"/>
                <a:ea typeface="Arial"/>
                <a:cs typeface="Arial"/>
                <a:sym typeface="Arial"/>
              </a:rPr>
              <a:t> Second, review Glossary for </a:t>
            </a:r>
            <a:r>
              <a:rPr lang="en-US" sz="1800">
                <a:solidFill>
                  <a:srgbClr val="000000"/>
                </a:solidFill>
                <a:latin typeface="Arial"/>
                <a:ea typeface="Arial"/>
                <a:cs typeface="Arial"/>
                <a:sym typeface="Arial"/>
              </a:rPr>
              <a:t>d</a:t>
            </a:r>
            <a:r>
              <a:rPr b="0" i="0" lang="en-US" sz="1800" u="none" strike="noStrike">
                <a:solidFill>
                  <a:srgbClr val="000000"/>
                </a:solidFill>
                <a:latin typeface="Arial"/>
                <a:ea typeface="Arial"/>
                <a:cs typeface="Arial"/>
                <a:sym typeface="Arial"/>
              </a:rPr>
              <a:t>efinitions of important terms.</a:t>
            </a:r>
            <a:r>
              <a:rPr b="0" i="0" lang="en-US" sz="1800" u="none" strike="noStrike">
                <a:solidFill>
                  <a:srgbClr val="595959"/>
                </a:solidFill>
                <a:latin typeface="Arial"/>
                <a:ea typeface="Arial"/>
                <a:cs typeface="Arial"/>
                <a:sym typeface="Arial"/>
              </a:rPr>
              <a:t> </a:t>
            </a:r>
            <a:endParaRPr/>
          </a:p>
          <a:p>
            <a:pPr indent="-282575" lvl="0" marL="282575" rtl="0" algn="l">
              <a:lnSpc>
                <a:spcPct val="80000"/>
              </a:lnSpc>
              <a:spcBef>
                <a:spcPts val="1000"/>
              </a:spcBef>
              <a:spcAft>
                <a:spcPts val="0"/>
              </a:spcAft>
              <a:buClr>
                <a:srgbClr val="595959"/>
              </a:buClr>
              <a:buSzPts val="1800"/>
              <a:buFont typeface="Calibri"/>
              <a:buAutoNum type="arabicPeriod"/>
            </a:pPr>
            <a:r>
              <a:rPr b="0" i="0" lang="en-US" sz="1800" u="none" strike="noStrike">
                <a:solidFill>
                  <a:srgbClr val="595959"/>
                </a:solidFill>
                <a:latin typeface="Arial"/>
                <a:ea typeface="Arial"/>
                <a:cs typeface="Arial"/>
                <a:sym typeface="Arial"/>
              </a:rPr>
              <a:t>Third, click on the “10 Question” link below to start the quiz for this module.</a:t>
            </a:r>
            <a:endParaRPr/>
          </a:p>
          <a:p>
            <a:pPr indent="-171450" lvl="0" marL="171450" rtl="0" algn="l">
              <a:lnSpc>
                <a:spcPct val="80000"/>
              </a:lnSpc>
              <a:spcBef>
                <a:spcPts val="1000"/>
              </a:spcBef>
              <a:spcAft>
                <a:spcPts val="0"/>
              </a:spcAft>
              <a:buClr>
                <a:schemeClr val="dk1"/>
              </a:buClr>
              <a:buSzPts val="1800"/>
              <a:buFont typeface="Calibri"/>
              <a:buAutoNum type="arabicPeriod"/>
            </a:pPr>
            <a:r>
              <a:rPr b="0" i="0" lang="en-US" sz="1800" strike="noStrike">
                <a:latin typeface="Arial"/>
                <a:ea typeface="Arial"/>
                <a:cs typeface="Arial"/>
                <a:sym typeface="Arial"/>
              </a:rPr>
              <a:t> 10</a:t>
            </a:r>
            <a:r>
              <a:rPr lang="en-US" sz="1800">
                <a:latin typeface="Arial"/>
                <a:ea typeface="Arial"/>
                <a:cs typeface="Arial"/>
                <a:sym typeface="Arial"/>
              </a:rPr>
              <a:t> Question </a:t>
            </a:r>
            <a:r>
              <a:rPr b="0" i="0" lang="en-US" sz="1800" u="none" strike="noStrike">
                <a:solidFill>
                  <a:srgbClr val="000000"/>
                </a:solidFill>
                <a:latin typeface="Arial"/>
                <a:ea typeface="Arial"/>
                <a:cs typeface="Arial"/>
                <a:sym typeface="Arial"/>
              </a:rPr>
              <a:t>Quiz </a:t>
            </a:r>
            <a:r>
              <a:rPr b="0" i="0" lang="en-US" sz="1800" u="none" strike="noStrike">
                <a:solidFill>
                  <a:srgbClr val="595959"/>
                </a:solidFill>
                <a:latin typeface="Arial"/>
                <a:ea typeface="Arial"/>
                <a:cs typeface="Arial"/>
                <a:sym typeface="Arial"/>
              </a:rPr>
              <a:t> </a:t>
            </a:r>
            <a:endParaRPr/>
          </a:p>
          <a:p>
            <a:pPr indent="-173037" lvl="0" marL="346075" rtl="0" algn="l">
              <a:lnSpc>
                <a:spcPct val="80000"/>
              </a:lnSpc>
              <a:spcBef>
                <a:spcPts val="1000"/>
              </a:spcBef>
              <a:spcAft>
                <a:spcPts val="0"/>
              </a:spcAft>
              <a:buClr>
                <a:srgbClr val="595959"/>
              </a:buClr>
              <a:buSzPts val="1800"/>
              <a:buFont typeface="Arial"/>
              <a:buChar char="•"/>
            </a:pPr>
            <a:r>
              <a:rPr b="0" i="0" lang="en-US" sz="1800" u="none" strike="noStrike">
                <a:solidFill>
                  <a:srgbClr val="595959"/>
                </a:solidFill>
              </a:rPr>
              <a:t>Your goal is to score at least 90%, 9 correct out of 10. </a:t>
            </a:r>
            <a:endParaRPr/>
          </a:p>
          <a:p>
            <a:pPr indent="-173037" lvl="0" marL="346075" rtl="0" algn="l">
              <a:lnSpc>
                <a:spcPct val="80000"/>
              </a:lnSpc>
              <a:spcBef>
                <a:spcPts val="0"/>
              </a:spcBef>
              <a:spcAft>
                <a:spcPts val="0"/>
              </a:spcAft>
              <a:buClr>
                <a:srgbClr val="595959"/>
              </a:buClr>
              <a:buSzPts val="1800"/>
              <a:buFont typeface="Arial"/>
              <a:buChar char="•"/>
            </a:pPr>
            <a:r>
              <a:rPr b="0" i="0" lang="en-US" sz="1800" u="none" strike="noStrike">
                <a:solidFill>
                  <a:srgbClr val="595959"/>
                </a:solidFill>
              </a:rPr>
              <a:t>If under 90%, review slides and readings and take the quiz up to two more times.  </a:t>
            </a:r>
            <a:endParaRPr/>
          </a:p>
          <a:p>
            <a:pPr indent="-173037" lvl="0" marL="346075" rtl="0" algn="l">
              <a:lnSpc>
                <a:spcPct val="80000"/>
              </a:lnSpc>
              <a:spcBef>
                <a:spcPts val="0"/>
              </a:spcBef>
              <a:spcAft>
                <a:spcPts val="0"/>
              </a:spcAft>
              <a:buClr>
                <a:srgbClr val="595959"/>
              </a:buClr>
              <a:buSzPts val="1800"/>
              <a:buFont typeface="Arial"/>
              <a:buChar char="•"/>
            </a:pPr>
            <a:r>
              <a:rPr b="0" i="0" lang="en-US" sz="1800" u="none" strike="noStrike">
                <a:solidFill>
                  <a:srgbClr val="595959"/>
                </a:solidFill>
              </a:rPr>
              <a:t>Some questions may be different in each quiz.</a:t>
            </a:r>
            <a:endParaRPr/>
          </a:p>
          <a:p>
            <a:pPr indent="-173037" lvl="0" marL="346075" rtl="0" algn="l">
              <a:lnSpc>
                <a:spcPct val="80000"/>
              </a:lnSpc>
              <a:spcBef>
                <a:spcPts val="0"/>
              </a:spcBef>
              <a:spcAft>
                <a:spcPts val="0"/>
              </a:spcAft>
              <a:buClr>
                <a:srgbClr val="595959"/>
              </a:buClr>
              <a:buSzPts val="1800"/>
              <a:buFont typeface="Arial"/>
              <a:buChar char="•"/>
            </a:pPr>
            <a:r>
              <a:rPr b="0" i="0" lang="en-US" sz="1800" u="none" strike="noStrike">
                <a:solidFill>
                  <a:srgbClr val="595959"/>
                </a:solidFill>
              </a:rPr>
              <a:t>Submit your highest score.</a:t>
            </a:r>
            <a:endParaRPr b="0" i="0" sz="1800" u="none" strike="noStrike">
              <a:solidFill>
                <a:srgbClr val="595959"/>
              </a:solidFill>
            </a:endParaRPr>
          </a:p>
          <a:p>
            <a:pPr indent="-171450" lvl="0" marL="171450" rtl="0" algn="l">
              <a:lnSpc>
                <a:spcPct val="80000"/>
              </a:lnSpc>
              <a:spcBef>
                <a:spcPts val="1000"/>
              </a:spcBef>
              <a:spcAft>
                <a:spcPts val="0"/>
              </a:spcAft>
              <a:buClr>
                <a:srgbClr val="595959"/>
              </a:buClr>
              <a:buSzPts val="1800"/>
              <a:buNone/>
            </a:pPr>
            <a:r>
              <a:rPr lang="en-US" sz="1800">
                <a:solidFill>
                  <a:srgbClr val="595959"/>
                </a:solidFill>
                <a:latin typeface="Arial"/>
                <a:ea typeface="Arial"/>
                <a:cs typeface="Arial"/>
                <a:sym typeface="Arial"/>
              </a:rPr>
              <a:t>5. </a:t>
            </a:r>
            <a:r>
              <a:rPr b="0" i="0" lang="en-US" sz="1800" u="none" strike="noStrike">
                <a:solidFill>
                  <a:srgbClr val="595959"/>
                </a:solidFill>
                <a:latin typeface="Arial"/>
                <a:ea typeface="Arial"/>
                <a:cs typeface="Arial"/>
                <a:sym typeface="Arial"/>
              </a:rPr>
              <a:t>Mahalo nui loa for your time and attention! </a:t>
            </a:r>
            <a:endParaRPr/>
          </a:p>
          <a:p>
            <a:pPr indent="-38100" lvl="0" marL="171450" rtl="0" algn="l">
              <a:lnSpc>
                <a:spcPct val="80000"/>
              </a:lnSpc>
              <a:spcBef>
                <a:spcPts val="1750"/>
              </a:spcBef>
              <a:spcAft>
                <a:spcPts val="0"/>
              </a:spcAft>
              <a:buClr>
                <a:schemeClr val="dk1"/>
              </a:buClr>
              <a:buSzPts val="21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8"/>
          <p:cNvSpPr txBox="1"/>
          <p:nvPr>
            <p:ph type="title"/>
          </p:nvPr>
        </p:nvSpPr>
        <p:spPr>
          <a:xfrm>
            <a:off x="236668" y="129092"/>
            <a:ext cx="8799755" cy="63470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1620"/>
              <a:buFont typeface="Arial"/>
              <a:buNone/>
            </a:pPr>
            <a:br>
              <a:rPr b="1" i="0" lang="en-US" sz="1620" u="none" strike="noStrike">
                <a:solidFill>
                  <a:srgbClr val="000000"/>
                </a:solidFill>
                <a:latin typeface="Arial"/>
                <a:ea typeface="Arial"/>
                <a:cs typeface="Arial"/>
                <a:sym typeface="Arial"/>
              </a:rPr>
            </a:br>
            <a:r>
              <a:rPr b="1" i="0" lang="en-US" sz="1440" u="none" strike="noStrike">
                <a:solidFill>
                  <a:srgbClr val="000000"/>
                </a:solidFill>
                <a:latin typeface="Arial"/>
                <a:ea typeface="Arial"/>
                <a:cs typeface="Arial"/>
                <a:sym typeface="Arial"/>
              </a:rPr>
              <a:t>To Teachers:  This module addresses Social Studies, NGSS, Common Core, Health, Nā Hopena Aʻo</a:t>
            </a:r>
            <a:br>
              <a:rPr lang="en-US" sz="1440"/>
            </a:br>
            <a:endParaRPr sz="1440"/>
          </a:p>
        </p:txBody>
      </p:sp>
      <p:sp>
        <p:nvSpPr>
          <p:cNvPr id="359" name="Google Shape;359;p28"/>
          <p:cNvSpPr txBox="1"/>
          <p:nvPr>
            <p:ph idx="1" type="body"/>
          </p:nvPr>
        </p:nvSpPr>
        <p:spPr>
          <a:xfrm>
            <a:off x="107577" y="763793"/>
            <a:ext cx="8928846" cy="4250614"/>
          </a:xfrm>
          <a:prstGeom prst="rect">
            <a:avLst/>
          </a:prstGeom>
          <a:solidFill>
            <a:schemeClr val="lt1"/>
          </a:solidFill>
          <a:ln>
            <a:noFill/>
          </a:ln>
        </p:spPr>
        <p:txBody>
          <a:bodyPr anchorCtr="0" anchor="t" bIns="45700" lIns="91425" spcFirstLastPara="1" rIns="91425" wrap="square" tIns="45700">
            <a:noAutofit/>
          </a:bodyPr>
          <a:lstStyle/>
          <a:p>
            <a:pPr indent="-225425" lvl="0" marL="225425" rtl="0" algn="l">
              <a:lnSpc>
                <a:spcPct val="90000"/>
              </a:lnSpc>
              <a:spcBef>
                <a:spcPts val="0"/>
              </a:spcBef>
              <a:spcAft>
                <a:spcPts val="0"/>
              </a:spcAft>
              <a:buClr>
                <a:schemeClr val="dk1"/>
              </a:buClr>
              <a:buSzPts val="1400"/>
              <a:buAutoNum type="arabicPeriod"/>
            </a:pPr>
            <a:r>
              <a:rPr b="1" lang="en-US" sz="1400" u="sng">
                <a:solidFill>
                  <a:schemeClr val="hlink"/>
                </a:solidFill>
                <a:latin typeface="Arial"/>
                <a:ea typeface="Arial"/>
                <a:cs typeface="Arial"/>
                <a:sym typeface="Arial"/>
                <a:hlinkClick r:id="rId3"/>
              </a:rPr>
              <a:t>Inquiry Standard SS.9-12.1.2 </a:t>
            </a:r>
            <a:r>
              <a:rPr lang="en-US" sz="1400">
                <a:latin typeface="Arial"/>
                <a:ea typeface="Arial"/>
                <a:cs typeface="Arial"/>
                <a:sym typeface="Arial"/>
              </a:rPr>
              <a:t>Critique compelling questions that reflect an enduring issue in the field</a:t>
            </a:r>
            <a:endParaRPr/>
          </a:p>
          <a:p>
            <a:pPr indent="-225425" lvl="0" marL="225425" rtl="0" algn="l">
              <a:lnSpc>
                <a:spcPct val="90000"/>
              </a:lnSpc>
              <a:spcBef>
                <a:spcPts val="0"/>
              </a:spcBef>
              <a:spcAft>
                <a:spcPts val="0"/>
              </a:spcAft>
              <a:buClr>
                <a:srgbClr val="0097A7"/>
              </a:buClr>
              <a:buSzPts val="1400"/>
              <a:buAutoNum type="arabicPeriod"/>
            </a:pPr>
            <a:r>
              <a:rPr b="1" i="0" lang="en-US" sz="1400" u="sng" strike="noStrike">
                <a:solidFill>
                  <a:schemeClr val="hlink"/>
                </a:solidFill>
                <a:latin typeface="Arial"/>
                <a:ea typeface="Arial"/>
                <a:cs typeface="Arial"/>
                <a:sym typeface="Arial"/>
                <a:hlinkClick r:id="rId4"/>
              </a:rPr>
              <a:t>Next Generation Science Standards:</a:t>
            </a:r>
            <a:r>
              <a:rPr b="1" i="0" lang="en-US" sz="1400" u="none" strike="noStrike">
                <a:solidFill>
                  <a:srgbClr val="000000"/>
                </a:solidFill>
                <a:latin typeface="Arial"/>
                <a:ea typeface="Arial"/>
                <a:cs typeface="Arial"/>
                <a:sym typeface="Arial"/>
              </a:rPr>
              <a:t> </a:t>
            </a:r>
            <a:r>
              <a:rPr i="0" lang="en-US" sz="1400" u="none" strike="noStrike">
                <a:solidFill>
                  <a:srgbClr val="000000"/>
                </a:solidFill>
                <a:latin typeface="Arial"/>
                <a:ea typeface="Arial"/>
                <a:cs typeface="Arial"/>
                <a:sym typeface="Arial"/>
              </a:rPr>
              <a:t>Cross-cutting concepts</a:t>
            </a:r>
            <a:endParaRPr sz="1400">
              <a:latin typeface="Arial"/>
              <a:ea typeface="Arial"/>
              <a:cs typeface="Arial"/>
              <a:sym typeface="Arial"/>
            </a:endParaRPr>
          </a:p>
          <a:p>
            <a:pPr indent="0" lvl="0" marL="225425" rtl="0" algn="l">
              <a:lnSpc>
                <a:spcPct val="90000"/>
              </a:lnSpc>
              <a:spcBef>
                <a:spcPts val="0"/>
              </a:spcBef>
              <a:spcAft>
                <a:spcPts val="0"/>
              </a:spcAft>
              <a:buClr>
                <a:srgbClr val="000000"/>
              </a:buClr>
              <a:buSzPts val="1400"/>
              <a:buNone/>
            </a:pPr>
            <a:r>
              <a:rPr b="0" i="0" lang="en-US" sz="1400" u="none" strike="noStrike">
                <a:solidFill>
                  <a:srgbClr val="000000"/>
                </a:solidFill>
                <a:latin typeface="Arial"/>
                <a:ea typeface="Arial"/>
                <a:cs typeface="Arial"/>
                <a:sym typeface="Arial"/>
              </a:rPr>
              <a:t>2.</a:t>
            </a:r>
            <a:r>
              <a:rPr b="1" i="0" lang="en-US" sz="1400" u="none" strike="noStrike">
                <a:solidFill>
                  <a:srgbClr val="000000"/>
                </a:solidFill>
                <a:latin typeface="Arial"/>
                <a:ea typeface="Arial"/>
                <a:cs typeface="Arial"/>
                <a:sym typeface="Arial"/>
              </a:rPr>
              <a:t> </a:t>
            </a:r>
            <a:r>
              <a:rPr b="0" i="0" lang="en-US" sz="1400" u="none" strike="noStrike">
                <a:solidFill>
                  <a:srgbClr val="000000"/>
                </a:solidFill>
                <a:latin typeface="Arial"/>
                <a:ea typeface="Arial"/>
                <a:cs typeface="Arial"/>
                <a:sym typeface="Arial"/>
              </a:rPr>
              <a:t>Cause and Effect</a:t>
            </a:r>
            <a:r>
              <a:rPr b="1" i="0" lang="en-US" sz="1400" u="none" strike="noStrike">
                <a:solidFill>
                  <a:srgbClr val="000000"/>
                </a:solidFill>
                <a:latin typeface="Arial"/>
                <a:ea typeface="Arial"/>
                <a:cs typeface="Arial"/>
                <a:sym typeface="Arial"/>
              </a:rPr>
              <a:t>: </a:t>
            </a:r>
            <a:r>
              <a:rPr b="0" i="0" lang="en-US" sz="1400" u="none" strike="noStrike">
                <a:solidFill>
                  <a:srgbClr val="000000"/>
                </a:solidFill>
                <a:latin typeface="Arial"/>
                <a:ea typeface="Arial"/>
                <a:cs typeface="Arial"/>
                <a:sym typeface="Arial"/>
              </a:rPr>
              <a:t>Mechanism and Prediction: Events have causes, sometimes simple, sometimes multifaceted. </a:t>
            </a:r>
            <a:endParaRPr sz="1400">
              <a:latin typeface="Arial"/>
              <a:ea typeface="Arial"/>
              <a:cs typeface="Arial"/>
              <a:sym typeface="Arial"/>
            </a:endParaRPr>
          </a:p>
          <a:p>
            <a:pPr indent="0" lvl="0" marL="225425" rtl="0" algn="l">
              <a:lnSpc>
                <a:spcPct val="90000"/>
              </a:lnSpc>
              <a:spcBef>
                <a:spcPts val="0"/>
              </a:spcBef>
              <a:spcAft>
                <a:spcPts val="0"/>
              </a:spcAft>
              <a:buClr>
                <a:srgbClr val="000000"/>
              </a:buClr>
              <a:buSzPts val="1400"/>
              <a:buNone/>
            </a:pPr>
            <a:r>
              <a:rPr b="0" i="0" lang="en-US" sz="1400" u="none" strike="noStrike">
                <a:solidFill>
                  <a:srgbClr val="000000"/>
                </a:solidFill>
                <a:latin typeface="Arial"/>
                <a:ea typeface="Arial"/>
                <a:cs typeface="Arial"/>
                <a:sym typeface="Arial"/>
              </a:rPr>
              <a:t>4</a:t>
            </a:r>
            <a:r>
              <a:rPr b="1" i="0" lang="en-US" sz="1400" u="none" strike="noStrike">
                <a:solidFill>
                  <a:srgbClr val="000000"/>
                </a:solidFill>
                <a:latin typeface="Arial"/>
                <a:ea typeface="Arial"/>
                <a:cs typeface="Arial"/>
                <a:sym typeface="Arial"/>
              </a:rPr>
              <a:t>.</a:t>
            </a:r>
            <a:r>
              <a:rPr b="0" i="0" lang="en-US" sz="1400" u="none" strike="noStrike">
                <a:solidFill>
                  <a:srgbClr val="000000"/>
                </a:solidFill>
                <a:latin typeface="Arial"/>
                <a:ea typeface="Arial"/>
                <a:cs typeface="Arial"/>
                <a:sym typeface="Arial"/>
              </a:rPr>
              <a:t> Systems and system models. Defining the system under study provides tools for understanding and testing ideas.</a:t>
            </a:r>
            <a:endParaRPr/>
          </a:p>
          <a:p>
            <a:pPr indent="0" lvl="0" marL="0" rtl="0" algn="l">
              <a:lnSpc>
                <a:spcPct val="90000"/>
              </a:lnSpc>
              <a:spcBef>
                <a:spcPts val="0"/>
              </a:spcBef>
              <a:spcAft>
                <a:spcPts val="0"/>
              </a:spcAft>
              <a:buClr>
                <a:srgbClr val="000000"/>
              </a:buClr>
              <a:buSzPts val="1400"/>
              <a:buNone/>
            </a:pPr>
            <a:r>
              <a:rPr lang="en-US" sz="1400">
                <a:solidFill>
                  <a:srgbClr val="000000"/>
                </a:solidFill>
                <a:latin typeface="Arial"/>
                <a:ea typeface="Arial"/>
                <a:cs typeface="Arial"/>
                <a:sym typeface="Arial"/>
              </a:rPr>
              <a:t>3.  </a:t>
            </a:r>
            <a:r>
              <a:rPr b="1" i="0" lang="en-US" sz="1400" u="none" strike="noStrike">
                <a:solidFill>
                  <a:srgbClr val="000000"/>
                </a:solidFill>
                <a:latin typeface="Arial"/>
                <a:ea typeface="Arial"/>
                <a:cs typeface="Arial"/>
                <a:sym typeface="Arial"/>
              </a:rPr>
              <a:t>Common Core </a:t>
            </a:r>
            <a:r>
              <a:rPr b="1" i="0" lang="en-US" sz="1400" u="sng" strike="noStrike">
                <a:solidFill>
                  <a:schemeClr val="hlink"/>
                </a:solidFill>
                <a:latin typeface="Arial"/>
                <a:ea typeface="Arial"/>
                <a:cs typeface="Arial"/>
                <a:sym typeface="Arial"/>
                <a:hlinkClick r:id="rId5"/>
              </a:rPr>
              <a:t>CCSS.ELA-LITERACY.RH.11-12.7</a:t>
            </a:r>
            <a:endParaRPr sz="1400">
              <a:latin typeface="Arial"/>
              <a:ea typeface="Arial"/>
              <a:cs typeface="Arial"/>
              <a:sym typeface="Arial"/>
            </a:endParaRPr>
          </a:p>
          <a:p>
            <a:pPr indent="0" lvl="0" marL="225425" rtl="0" algn="l">
              <a:lnSpc>
                <a:spcPct val="90000"/>
              </a:lnSpc>
              <a:spcBef>
                <a:spcPts val="0"/>
              </a:spcBef>
              <a:spcAft>
                <a:spcPts val="0"/>
              </a:spcAft>
              <a:buClr>
                <a:srgbClr val="000000"/>
              </a:buClr>
              <a:buSzPts val="1400"/>
              <a:buNone/>
            </a:pPr>
            <a:r>
              <a:rPr b="0" i="0" lang="en-US" sz="1400" u="none" strike="noStrike">
                <a:solidFill>
                  <a:srgbClr val="000000"/>
                </a:solidFill>
                <a:latin typeface="Arial"/>
                <a:ea typeface="Arial"/>
                <a:cs typeface="Arial"/>
                <a:sym typeface="Arial"/>
              </a:rPr>
              <a:t>Integrate and evaluate multiple sources of information presented in diverse formats and media (e.g., visually, quantitatively, as well as in words) in order to address a question or solve a problem</a:t>
            </a:r>
            <a:endParaRPr sz="1400">
              <a:latin typeface="Arial"/>
              <a:ea typeface="Arial"/>
              <a:cs typeface="Arial"/>
              <a:sym typeface="Arial"/>
            </a:endParaRPr>
          </a:p>
          <a:p>
            <a:pPr indent="0" lvl="0" marL="0" rtl="0" algn="l">
              <a:lnSpc>
                <a:spcPct val="90000"/>
              </a:lnSpc>
              <a:spcBef>
                <a:spcPts val="0"/>
              </a:spcBef>
              <a:spcAft>
                <a:spcPts val="0"/>
              </a:spcAft>
              <a:buClr>
                <a:schemeClr val="dk1"/>
              </a:buClr>
              <a:buSzPts val="1400"/>
              <a:buNone/>
            </a:pPr>
            <a:r>
              <a:rPr lang="en-US" sz="1400">
                <a:latin typeface="Arial"/>
                <a:ea typeface="Arial"/>
                <a:cs typeface="Arial"/>
                <a:sym typeface="Arial"/>
              </a:rPr>
              <a:t>4, </a:t>
            </a:r>
            <a:r>
              <a:rPr b="1" i="0" lang="en-US" sz="1400" u="sng" strike="noStrike">
                <a:solidFill>
                  <a:schemeClr val="hlink"/>
                </a:solidFill>
                <a:latin typeface="Arial"/>
                <a:ea typeface="Arial"/>
                <a:cs typeface="Arial"/>
                <a:sym typeface="Arial"/>
                <a:hlinkClick r:id="rId6"/>
              </a:rPr>
              <a:t> Health Education Standards</a:t>
            </a:r>
            <a:endParaRPr sz="1400">
              <a:latin typeface="Arial"/>
              <a:ea typeface="Arial"/>
              <a:cs typeface="Arial"/>
              <a:sym typeface="Arial"/>
            </a:endParaRPr>
          </a:p>
          <a:p>
            <a:pPr indent="-171450" lvl="0" marL="342900" rtl="0" algn="l">
              <a:lnSpc>
                <a:spcPct val="100000"/>
              </a:lnSpc>
              <a:spcBef>
                <a:spcPts val="0"/>
              </a:spcBef>
              <a:spcAft>
                <a:spcPts val="0"/>
              </a:spcAft>
              <a:buClr>
                <a:srgbClr val="000000"/>
              </a:buClr>
              <a:buSzPts val="1400"/>
              <a:buAutoNum type="arabicPeriod"/>
            </a:pPr>
            <a:r>
              <a:rPr b="0" i="0" lang="en-US" sz="1400" u="none" strike="noStrike">
                <a:solidFill>
                  <a:srgbClr val="000000"/>
                </a:solidFill>
                <a:latin typeface="Arial"/>
                <a:ea typeface="Arial"/>
                <a:cs typeface="Arial"/>
                <a:sym typeface="Arial"/>
              </a:rPr>
              <a:t>Comprehending Concepts related to health promotion and disease prevention to enhance health.</a:t>
            </a:r>
            <a:endParaRPr b="1" sz="1400">
              <a:solidFill>
                <a:srgbClr val="000000"/>
              </a:solidFill>
              <a:latin typeface="Arial"/>
              <a:ea typeface="Arial"/>
              <a:cs typeface="Arial"/>
              <a:sym typeface="Arial"/>
            </a:endParaRPr>
          </a:p>
          <a:p>
            <a:pPr indent="-171450" lvl="0" marL="342900" rtl="0" algn="l">
              <a:lnSpc>
                <a:spcPct val="100000"/>
              </a:lnSpc>
              <a:spcBef>
                <a:spcPts val="0"/>
              </a:spcBef>
              <a:spcAft>
                <a:spcPts val="0"/>
              </a:spcAft>
              <a:buClr>
                <a:srgbClr val="000000"/>
              </a:buClr>
              <a:buSzPts val="1400"/>
              <a:buAutoNum type="arabicPeriod"/>
            </a:pPr>
            <a:r>
              <a:rPr b="0" i="0" lang="en-US" sz="1400" u="none" strike="noStrike">
                <a:solidFill>
                  <a:srgbClr val="000000"/>
                </a:solidFill>
                <a:latin typeface="Arial"/>
                <a:ea typeface="Arial"/>
                <a:cs typeface="Arial"/>
                <a:sym typeface="Arial"/>
              </a:rPr>
              <a:t>Analyzing Influences</a:t>
            </a:r>
            <a:r>
              <a:rPr b="1" i="0" lang="en-US" sz="1400" u="none" strike="noStrike">
                <a:solidFill>
                  <a:srgbClr val="000000"/>
                </a:solidFill>
                <a:latin typeface="Arial"/>
                <a:ea typeface="Arial"/>
                <a:cs typeface="Arial"/>
                <a:sym typeface="Arial"/>
              </a:rPr>
              <a:t> </a:t>
            </a:r>
            <a:r>
              <a:rPr b="0" i="0" lang="en-US" sz="1400" u="none" strike="noStrike">
                <a:solidFill>
                  <a:srgbClr val="000000"/>
                </a:solidFill>
                <a:latin typeface="Arial"/>
                <a:ea typeface="Arial"/>
                <a:cs typeface="Arial"/>
                <a:sym typeface="Arial"/>
              </a:rPr>
              <a:t>of family,peers, culture, media, technology, and other factors on health behavior.</a:t>
            </a:r>
            <a:endParaRPr sz="1400">
              <a:latin typeface="Arial"/>
              <a:ea typeface="Arial"/>
              <a:cs typeface="Arial"/>
              <a:sym typeface="Arial"/>
            </a:endParaRPr>
          </a:p>
          <a:p>
            <a:pPr indent="0" lvl="0" marL="0" rtl="0" algn="l">
              <a:lnSpc>
                <a:spcPct val="90000"/>
              </a:lnSpc>
              <a:spcBef>
                <a:spcPts val="0"/>
              </a:spcBef>
              <a:spcAft>
                <a:spcPts val="0"/>
              </a:spcAft>
              <a:buClr>
                <a:schemeClr val="dk1"/>
              </a:buClr>
              <a:buSzPts val="1600"/>
              <a:buNone/>
            </a:pPr>
            <a:r>
              <a:rPr lang="en-US" sz="1600"/>
              <a:t>5.</a:t>
            </a:r>
            <a:r>
              <a:rPr lang="en-US" sz="1400"/>
              <a:t> </a:t>
            </a:r>
            <a:r>
              <a:rPr b="1" i="0" lang="en-US" sz="1400" u="sng" strike="noStrike">
                <a:solidFill>
                  <a:schemeClr val="hlink"/>
                </a:solidFill>
                <a:latin typeface="Arial"/>
                <a:ea typeface="Arial"/>
                <a:cs typeface="Arial"/>
                <a:sym typeface="Arial"/>
                <a:hlinkClick r:id="rId7"/>
              </a:rPr>
              <a:t>Nā Hopena A‘o</a:t>
            </a:r>
            <a:endParaRPr b="1" i="0" sz="1400" u="none" strike="noStrike">
              <a:solidFill>
                <a:srgbClr val="000000"/>
              </a:solidFill>
              <a:latin typeface="Arial"/>
              <a:ea typeface="Arial"/>
              <a:cs typeface="Arial"/>
              <a:sym typeface="Arial"/>
            </a:endParaRPr>
          </a:p>
          <a:p>
            <a:pPr indent="0" lvl="0" marL="225425" rtl="0" algn="l">
              <a:lnSpc>
                <a:spcPct val="90000"/>
              </a:lnSpc>
              <a:spcBef>
                <a:spcPts val="0"/>
              </a:spcBef>
              <a:spcAft>
                <a:spcPts val="0"/>
              </a:spcAft>
              <a:buClr>
                <a:srgbClr val="000000"/>
              </a:buClr>
              <a:buSzPts val="1400"/>
              <a:buNone/>
            </a:pPr>
            <a:r>
              <a:rPr b="0" i="0" lang="en-US" sz="1400" u="none" strike="noStrike">
                <a:solidFill>
                  <a:srgbClr val="000000"/>
                </a:solidFill>
                <a:latin typeface="Arial"/>
                <a:ea typeface="Arial"/>
                <a:cs typeface="Arial"/>
                <a:sym typeface="Arial"/>
              </a:rPr>
              <a:t>To develop a sense of Wellbeing | To develop a sense of Belonging | To develop a sense of Aloha | To develop a sense of Hawai`I</a:t>
            </a:r>
            <a:endParaRPr b="0" i="0" sz="1400" u="none" strike="noStrike">
              <a:solidFill>
                <a:srgbClr val="000000"/>
              </a:solidFill>
              <a:latin typeface="Arial"/>
              <a:ea typeface="Arial"/>
              <a:cs typeface="Arial"/>
              <a:sym typeface="Arial"/>
            </a:endParaRPr>
          </a:p>
          <a:p>
            <a:pPr indent="0" lvl="0" marL="0" rtl="0" algn="l">
              <a:lnSpc>
                <a:spcPct val="90000"/>
              </a:lnSpc>
              <a:spcBef>
                <a:spcPts val="0"/>
              </a:spcBef>
              <a:spcAft>
                <a:spcPts val="0"/>
              </a:spcAft>
              <a:buClr>
                <a:srgbClr val="000000"/>
              </a:buClr>
              <a:buSzPts val="1400"/>
              <a:buNone/>
            </a:pPr>
            <a:r>
              <a:rPr lang="en-US" sz="1400">
                <a:solidFill>
                  <a:srgbClr val="000000"/>
                </a:solidFill>
                <a:latin typeface="Arial"/>
                <a:ea typeface="Arial"/>
                <a:cs typeface="Arial"/>
                <a:sym typeface="Arial"/>
              </a:rPr>
              <a:t>6. </a:t>
            </a:r>
            <a:r>
              <a:rPr b="1" i="0" lang="en-US" sz="1400" u="sng" strike="noStrike">
                <a:solidFill>
                  <a:schemeClr val="hlink"/>
                </a:solidFill>
                <a:latin typeface="Arial"/>
                <a:ea typeface="Arial"/>
                <a:cs typeface="Arial"/>
                <a:sym typeface="Arial"/>
                <a:hlinkClick r:id="rId8"/>
              </a:rPr>
              <a:t>Nā Honua Mauli Ola</a:t>
            </a:r>
            <a:r>
              <a:rPr b="1" i="0" lang="en-US" sz="1400" u="none" strike="noStrike">
                <a:solidFill>
                  <a:srgbClr val="000000"/>
                </a:solidFill>
                <a:latin typeface="Arial"/>
                <a:ea typeface="Arial"/>
                <a:cs typeface="Arial"/>
                <a:sym typeface="Arial"/>
              </a:rPr>
              <a:t>: </a:t>
            </a:r>
            <a:endParaRPr sz="1400">
              <a:latin typeface="Arial"/>
              <a:ea typeface="Arial"/>
              <a:cs typeface="Arial"/>
              <a:sym typeface="Arial"/>
            </a:endParaRPr>
          </a:p>
          <a:p>
            <a:pPr indent="0" lvl="0" marL="225425" rtl="0" algn="l">
              <a:lnSpc>
                <a:spcPct val="90000"/>
              </a:lnSpc>
              <a:spcBef>
                <a:spcPts val="0"/>
              </a:spcBef>
              <a:spcAft>
                <a:spcPts val="0"/>
              </a:spcAft>
              <a:buClr>
                <a:srgbClr val="000000"/>
              </a:buClr>
              <a:buSzPts val="1400"/>
              <a:buNone/>
            </a:pPr>
            <a:r>
              <a:rPr b="0" i="0" lang="en-US" sz="1400" u="none" strike="noStrike">
                <a:solidFill>
                  <a:srgbClr val="000000"/>
                </a:solidFill>
                <a:latin typeface="Arial"/>
                <a:ea typeface="Arial"/>
                <a:cs typeface="Arial"/>
                <a:sym typeface="Arial"/>
              </a:rPr>
              <a:t>Promote personal growth and development to strengthen cultural identity, academic knowledge and skills, pono decision making, and the ability to contribute to one’s self, family, local and global communities.</a:t>
            </a:r>
            <a:endParaRPr b="0" i="0" sz="1400" u="none" strike="noStrike">
              <a:solidFill>
                <a:srgbClr val="000000"/>
              </a:solidFill>
              <a:latin typeface="Arial"/>
              <a:ea typeface="Arial"/>
              <a:cs typeface="Arial"/>
              <a:sym typeface="Arial"/>
            </a:endParaRPr>
          </a:p>
          <a:p>
            <a:pPr indent="0" lvl="0" marL="0" rtl="0" algn="l">
              <a:lnSpc>
                <a:spcPct val="90000"/>
              </a:lnSpc>
              <a:spcBef>
                <a:spcPts val="0"/>
              </a:spcBef>
              <a:spcAft>
                <a:spcPts val="0"/>
              </a:spcAft>
              <a:buClr>
                <a:srgbClr val="000000"/>
              </a:buClr>
              <a:buSzPts val="1400"/>
              <a:buNone/>
            </a:pPr>
            <a:r>
              <a:rPr lang="en-US" sz="1400">
                <a:solidFill>
                  <a:srgbClr val="000000"/>
                </a:solidFill>
                <a:latin typeface="Arial"/>
                <a:ea typeface="Arial"/>
                <a:cs typeface="Arial"/>
                <a:sym typeface="Arial"/>
              </a:rPr>
              <a:t>7. </a:t>
            </a:r>
            <a:r>
              <a:rPr b="1" i="0" lang="en-US" sz="1400" u="sng" strike="noStrike">
                <a:solidFill>
                  <a:schemeClr val="hlink"/>
                </a:solidFill>
                <a:latin typeface="Arial"/>
                <a:ea typeface="Arial"/>
                <a:cs typeface="Arial"/>
                <a:sym typeface="Arial"/>
                <a:hlinkClick r:id="rId9"/>
              </a:rPr>
              <a:t>UN Sustainable Development G</a:t>
            </a:r>
            <a:r>
              <a:rPr b="1" i="0" lang="en-US" sz="1400" u="none" strike="noStrike">
                <a:solidFill>
                  <a:srgbClr val="000000"/>
                </a:solidFill>
                <a:latin typeface="Arial"/>
                <a:ea typeface="Arial"/>
                <a:cs typeface="Arial"/>
                <a:sym typeface="Arial"/>
              </a:rPr>
              <a:t>oal #3 Good Health and Well-being</a:t>
            </a:r>
            <a:endParaRPr sz="1400">
              <a:latin typeface="Arial"/>
              <a:ea typeface="Arial"/>
              <a:cs typeface="Arial"/>
              <a:sym typeface="Arial"/>
            </a:endParaRPr>
          </a:p>
          <a:p>
            <a:pPr indent="-53975" lvl="0" marL="225425" rtl="0" algn="l">
              <a:lnSpc>
                <a:spcPct val="90000"/>
              </a:lnSpc>
              <a:spcBef>
                <a:spcPts val="0"/>
              </a:spcBef>
              <a:spcAft>
                <a:spcPts val="0"/>
              </a:spcAft>
              <a:buClr>
                <a:srgbClr val="202020"/>
              </a:buClr>
              <a:buSzPts val="1400"/>
              <a:buNone/>
            </a:pPr>
            <a:r>
              <a:rPr b="0" i="0" lang="en-US" sz="1400" u="none" strike="noStrike">
                <a:solidFill>
                  <a:srgbClr val="202020"/>
                </a:solidFill>
                <a:latin typeface="Arial"/>
                <a:ea typeface="Arial"/>
                <a:cs typeface="Arial"/>
                <a:sym typeface="Arial"/>
              </a:rPr>
              <a:t>Ensure healthy lives and promote well-being for all at all ages</a:t>
            </a:r>
            <a:endParaRPr sz="1400">
              <a:latin typeface="Arial"/>
              <a:ea typeface="Arial"/>
              <a:cs typeface="Arial"/>
              <a:sym typeface="Arial"/>
            </a:endParaRPr>
          </a:p>
          <a:p>
            <a:pPr indent="-225425" lvl="0" marL="225425" rtl="0" algn="l">
              <a:lnSpc>
                <a:spcPct val="90000"/>
              </a:lnSpc>
              <a:spcBef>
                <a:spcPts val="0"/>
              </a:spcBef>
              <a:spcAft>
                <a:spcPts val="0"/>
              </a:spcAft>
              <a:buClr>
                <a:schemeClr val="dk1"/>
              </a:buClr>
              <a:buSzPts val="1400"/>
              <a:buNone/>
            </a:pPr>
            <a:r>
              <a:t/>
            </a:r>
            <a:endParaRPr sz="1400">
              <a:latin typeface="Arial"/>
              <a:ea typeface="Arial"/>
              <a:cs typeface="Arial"/>
              <a:sym typeface="Arial"/>
            </a:endParaRPr>
          </a:p>
          <a:p>
            <a:pPr indent="-225425" lvl="0" marL="225425" rtl="0" algn="l">
              <a:lnSpc>
                <a:spcPct val="90000"/>
              </a:lnSpc>
              <a:spcBef>
                <a:spcPts val="0"/>
              </a:spcBef>
              <a:spcAft>
                <a:spcPts val="0"/>
              </a:spcAft>
              <a:buClr>
                <a:schemeClr val="dk1"/>
              </a:buClr>
              <a:buSzPts val="1400"/>
              <a:buNone/>
            </a:pPr>
            <a:r>
              <a:t/>
            </a:r>
            <a:endParaRPr sz="1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9"/>
          <p:cNvSpPr txBox="1"/>
          <p:nvPr>
            <p:ph type="ctrTitle"/>
          </p:nvPr>
        </p:nvSpPr>
        <p:spPr>
          <a:xfrm>
            <a:off x="367500" y="61225"/>
            <a:ext cx="8464800" cy="478800"/>
          </a:xfrm>
          <a:prstGeom prst="rect">
            <a:avLst/>
          </a:prstGeom>
          <a:solidFill>
            <a:srgbClr val="CFE2F3"/>
          </a:solid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dk1"/>
              </a:buClr>
              <a:buSzPts val="2700"/>
              <a:buFont typeface="Calibri"/>
              <a:buNone/>
            </a:pPr>
            <a:r>
              <a:rPr lang="en-US" sz="2700"/>
              <a:t> </a:t>
            </a:r>
            <a:r>
              <a:rPr b="1" lang="en-US" sz="2000"/>
              <a:t>Reliable COVID-19 Information and Resources</a:t>
            </a:r>
            <a:endParaRPr b="1" sz="2000"/>
          </a:p>
        </p:txBody>
      </p:sp>
      <p:sp>
        <p:nvSpPr>
          <p:cNvPr id="365" name="Google Shape;365;p29"/>
          <p:cNvSpPr txBox="1"/>
          <p:nvPr>
            <p:ph idx="1" type="subTitle"/>
          </p:nvPr>
        </p:nvSpPr>
        <p:spPr>
          <a:xfrm>
            <a:off x="367400" y="540025"/>
            <a:ext cx="8464800" cy="4603500"/>
          </a:xfrm>
          <a:prstGeom prst="rect">
            <a:avLst/>
          </a:prstGeom>
          <a:solidFill>
            <a:schemeClr val="lt1"/>
          </a:solid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0000"/>
              </a:buClr>
              <a:buSzPts val="1400"/>
              <a:buAutoNum type="arabicPeriod"/>
            </a:pPr>
            <a:r>
              <a:rPr b="1" lang="en-US" sz="1400">
                <a:solidFill>
                  <a:schemeClr val="dk1"/>
                </a:solidFill>
              </a:rPr>
              <a:t>Centers for Disease Control and Prevention</a:t>
            </a:r>
            <a:endParaRPr b="1" sz="1400">
              <a:solidFill>
                <a:schemeClr val="dk1"/>
              </a:solidFill>
            </a:endParaRPr>
          </a:p>
          <a:p>
            <a:pPr indent="-317500" lvl="1" marL="914400" rtl="0" algn="l">
              <a:lnSpc>
                <a:spcPct val="100000"/>
              </a:lnSpc>
              <a:spcBef>
                <a:spcPts val="0"/>
              </a:spcBef>
              <a:spcAft>
                <a:spcPts val="0"/>
              </a:spcAft>
              <a:buClr>
                <a:srgbClr val="000000"/>
              </a:buClr>
              <a:buSzPts val="1400"/>
              <a:buAutoNum type="alphaLcPeriod"/>
            </a:pPr>
            <a:r>
              <a:rPr lang="en-US" sz="1400" u="sng">
                <a:solidFill>
                  <a:schemeClr val="hlink"/>
                </a:solidFill>
                <a:hlinkClick r:id="rId3"/>
              </a:rPr>
              <a:t>What to Do If You Are Sick</a:t>
            </a:r>
            <a:r>
              <a:rPr lang="en-US" sz="1400">
                <a:solidFill>
                  <a:schemeClr val="dk1"/>
                </a:solidFill>
              </a:rPr>
              <a:t> If you have a fever, cough or</a:t>
            </a:r>
            <a:r>
              <a:rPr lang="en-US" sz="1400">
                <a:solidFill>
                  <a:schemeClr val="hlink"/>
                </a:solidFill>
                <a:uFill>
                  <a:noFill/>
                </a:uFill>
                <a:hlinkClick r:id="rId4"/>
              </a:rPr>
              <a:t> </a:t>
            </a:r>
            <a:r>
              <a:rPr lang="en-US" sz="1400" u="sng">
                <a:solidFill>
                  <a:schemeClr val="hlink"/>
                </a:solidFill>
                <a:hlinkClick r:id="rId5"/>
              </a:rPr>
              <a:t>other symptoms</a:t>
            </a:r>
            <a:r>
              <a:rPr lang="en-US" sz="1400">
                <a:solidFill>
                  <a:schemeClr val="dk1"/>
                </a:solidFill>
              </a:rPr>
              <a:t>, you might have COVID-19.  If you think you may have been exposed to COVID-19, contact your healthcare provider. </a:t>
            </a:r>
            <a:endParaRPr sz="1400">
              <a:solidFill>
                <a:schemeClr val="dk1"/>
              </a:solidFill>
            </a:endParaRPr>
          </a:p>
          <a:p>
            <a:pPr indent="-317500" lvl="1" marL="914400" rtl="0" algn="l">
              <a:lnSpc>
                <a:spcPct val="100000"/>
              </a:lnSpc>
              <a:spcBef>
                <a:spcPts val="0"/>
              </a:spcBef>
              <a:spcAft>
                <a:spcPts val="0"/>
              </a:spcAft>
              <a:buClr>
                <a:srgbClr val="000000"/>
              </a:buClr>
              <a:buSzPts val="1400"/>
              <a:buAutoNum type="alphaLcPeriod"/>
            </a:pPr>
            <a:r>
              <a:rPr lang="en-US" sz="1400">
                <a:solidFill>
                  <a:schemeClr val="dk1"/>
                </a:solidFill>
              </a:rPr>
              <a:t>If you have</a:t>
            </a:r>
            <a:r>
              <a:rPr lang="en-US" sz="1400">
                <a:solidFill>
                  <a:schemeClr val="hlink"/>
                </a:solidFill>
                <a:uFill>
                  <a:noFill/>
                </a:uFill>
                <a:hlinkClick r:id="rId6"/>
              </a:rPr>
              <a:t> </a:t>
            </a:r>
            <a:r>
              <a:rPr lang="en-US" sz="1400" u="sng">
                <a:solidFill>
                  <a:schemeClr val="hlink"/>
                </a:solidFill>
                <a:hlinkClick r:id="rId7"/>
              </a:rPr>
              <a:t>an emergency warning sign</a:t>
            </a:r>
            <a:r>
              <a:rPr lang="en-US" sz="1400">
                <a:solidFill>
                  <a:schemeClr val="dk1"/>
                </a:solidFill>
              </a:rPr>
              <a:t> (including trouble breathing), get emergency medical care immediately.</a:t>
            </a:r>
            <a:endParaRPr sz="1400">
              <a:solidFill>
                <a:schemeClr val="dk1"/>
              </a:solidFill>
            </a:endParaRPr>
          </a:p>
          <a:p>
            <a:pPr indent="-317500" lvl="0" marL="457200" rtl="0" algn="l">
              <a:lnSpc>
                <a:spcPct val="90000"/>
              </a:lnSpc>
              <a:spcBef>
                <a:spcPts val="0"/>
              </a:spcBef>
              <a:spcAft>
                <a:spcPts val="0"/>
              </a:spcAft>
              <a:buClr>
                <a:srgbClr val="000000"/>
              </a:buClr>
              <a:buSzPts val="1400"/>
              <a:buAutoNum type="arabicPeriod"/>
            </a:pPr>
            <a:r>
              <a:rPr b="1" lang="en-US" sz="1400">
                <a:solidFill>
                  <a:schemeClr val="dk1"/>
                </a:solidFill>
                <a:highlight>
                  <a:schemeClr val="lt1"/>
                </a:highlight>
              </a:rPr>
              <a:t>State of Hawaiʻi </a:t>
            </a:r>
            <a:r>
              <a:rPr lang="en-US" sz="1400">
                <a:solidFill>
                  <a:schemeClr val="dk1"/>
                </a:solidFill>
                <a:highlight>
                  <a:schemeClr val="lt1"/>
                </a:highlight>
              </a:rPr>
              <a:t>- Department of health: Disease outbreak control division: COVID-19</a:t>
            </a:r>
            <a:endParaRPr sz="1400">
              <a:solidFill>
                <a:schemeClr val="dk1"/>
              </a:solidFill>
              <a:highlight>
                <a:schemeClr val="lt1"/>
              </a:highlight>
            </a:endParaRPr>
          </a:p>
          <a:p>
            <a:pPr indent="-317500" lvl="0" marL="914400" rtl="0" algn="l">
              <a:lnSpc>
                <a:spcPct val="100000"/>
              </a:lnSpc>
              <a:spcBef>
                <a:spcPts val="0"/>
              </a:spcBef>
              <a:spcAft>
                <a:spcPts val="0"/>
              </a:spcAft>
              <a:buClr>
                <a:schemeClr val="hlink"/>
              </a:buClr>
              <a:buSzPts val="1400"/>
              <a:buAutoNum type="alphaLcPeriod"/>
            </a:pPr>
            <a:r>
              <a:rPr lang="en-US" sz="1400" u="sng">
                <a:solidFill>
                  <a:schemeClr val="hlink"/>
                </a:solidFill>
                <a:highlight>
                  <a:srgbClr val="FFFFFF"/>
                </a:highlight>
                <a:hlinkClick r:id="rId8"/>
              </a:rPr>
              <a:t>Get the Facts about COVID-19</a:t>
            </a:r>
            <a:r>
              <a:rPr lang="en-US" sz="1400">
                <a:solidFill>
                  <a:schemeClr val="dk1"/>
                </a:solidFill>
                <a:highlight>
                  <a:srgbClr val="FFFFFF"/>
                </a:highlight>
              </a:rPr>
              <a:t> </a:t>
            </a:r>
            <a:endParaRPr sz="1400">
              <a:solidFill>
                <a:schemeClr val="dk1"/>
              </a:solidFill>
              <a:highlight>
                <a:srgbClr val="FFFFFF"/>
              </a:highlight>
            </a:endParaRPr>
          </a:p>
          <a:p>
            <a:pPr indent="-317500" lvl="0" marL="457200" rtl="0" algn="l">
              <a:lnSpc>
                <a:spcPct val="100000"/>
              </a:lnSpc>
              <a:spcBef>
                <a:spcPts val="0"/>
              </a:spcBef>
              <a:spcAft>
                <a:spcPts val="0"/>
              </a:spcAft>
              <a:buClr>
                <a:schemeClr val="dk1"/>
              </a:buClr>
              <a:buSzPts val="1400"/>
              <a:buAutoNum type="arabicPeriod"/>
            </a:pPr>
            <a:r>
              <a:rPr b="1" lang="en-US" sz="1400">
                <a:solidFill>
                  <a:schemeClr val="dk1"/>
                </a:solidFill>
              </a:rPr>
              <a:t>Hawaiʻi Reproductive Rate</a:t>
            </a:r>
            <a:r>
              <a:rPr lang="en-US" sz="1400">
                <a:solidFill>
                  <a:schemeClr val="dk1"/>
                </a:solidFill>
              </a:rPr>
              <a:t> </a:t>
            </a:r>
            <a:r>
              <a:rPr lang="en-US" sz="1400" u="sng">
                <a:solidFill>
                  <a:schemeClr val="hlink"/>
                </a:solidFill>
                <a:hlinkClick r:id="rId9"/>
              </a:rPr>
              <a:t>Rt</a:t>
            </a:r>
            <a:r>
              <a:rPr lang="en-US" sz="1400">
                <a:solidFill>
                  <a:schemeClr val="dk1"/>
                </a:solidFill>
              </a:rPr>
              <a:t> </a:t>
            </a:r>
            <a:endParaRPr sz="1400">
              <a:solidFill>
                <a:schemeClr val="dk1"/>
              </a:solidFill>
            </a:endParaRPr>
          </a:p>
          <a:p>
            <a:pPr indent="-317500" lvl="0" marL="457200" rtl="0" algn="l">
              <a:lnSpc>
                <a:spcPct val="100000"/>
              </a:lnSpc>
              <a:spcBef>
                <a:spcPts val="1000"/>
              </a:spcBef>
              <a:spcAft>
                <a:spcPts val="0"/>
              </a:spcAft>
              <a:buClr>
                <a:schemeClr val="dk1"/>
              </a:buClr>
              <a:buSzPts val="1400"/>
              <a:buAutoNum type="arabicPeriod"/>
            </a:pPr>
            <a:r>
              <a:rPr b="1" lang="en-US" sz="1400">
                <a:solidFill>
                  <a:schemeClr val="dk1"/>
                </a:solidFill>
              </a:rPr>
              <a:t>Hawaiʻi State Department of Education </a:t>
            </a:r>
            <a:endParaRPr b="1" sz="1400">
              <a:solidFill>
                <a:schemeClr val="dk1"/>
              </a:solidFill>
            </a:endParaRPr>
          </a:p>
          <a:p>
            <a:pPr indent="-317500" lvl="0" marL="914400" rtl="0" algn="l">
              <a:lnSpc>
                <a:spcPct val="100000"/>
              </a:lnSpc>
              <a:spcBef>
                <a:spcPts val="0"/>
              </a:spcBef>
              <a:spcAft>
                <a:spcPts val="0"/>
              </a:spcAft>
              <a:buClr>
                <a:schemeClr val="hlink"/>
              </a:buClr>
              <a:buSzPts val="1400"/>
              <a:buAutoNum type="alphaLcPeriod"/>
            </a:pPr>
            <a:r>
              <a:rPr lang="en-US" sz="1400" u="sng">
                <a:solidFill>
                  <a:schemeClr val="hlink"/>
                </a:solidFill>
                <a:hlinkClick r:id="rId10"/>
              </a:rPr>
              <a:t>RETURN TO LEARN: SCHOOL REOPENING PLAN</a:t>
            </a:r>
            <a:r>
              <a:rPr lang="en-US" sz="1400">
                <a:solidFill>
                  <a:schemeClr val="dk1"/>
                </a:solidFill>
              </a:rPr>
              <a:t> (Nov. 13, 2020)</a:t>
            </a:r>
            <a:endParaRPr sz="1400">
              <a:solidFill>
                <a:schemeClr val="dk1"/>
              </a:solidFill>
            </a:endParaRPr>
          </a:p>
          <a:p>
            <a:pPr indent="-317500" lvl="0" marL="457200" rtl="0" algn="l">
              <a:lnSpc>
                <a:spcPct val="100000"/>
              </a:lnSpc>
              <a:spcBef>
                <a:spcPts val="0"/>
              </a:spcBef>
              <a:spcAft>
                <a:spcPts val="0"/>
              </a:spcAft>
              <a:buClr>
                <a:schemeClr val="dk1"/>
              </a:buClr>
              <a:buSzPts val="1400"/>
              <a:buAutoNum type="arabicPeriod"/>
            </a:pPr>
            <a:r>
              <a:rPr b="1" lang="en-US" sz="1400">
                <a:solidFill>
                  <a:schemeClr val="dk1"/>
                </a:solidFill>
              </a:rPr>
              <a:t>The Washington Post</a:t>
            </a:r>
            <a:endParaRPr b="1" sz="1400">
              <a:solidFill>
                <a:schemeClr val="dk1"/>
              </a:solidFill>
            </a:endParaRPr>
          </a:p>
          <a:p>
            <a:pPr indent="-317500" lvl="0" marL="914400" rtl="0" algn="l">
              <a:lnSpc>
                <a:spcPct val="100000"/>
              </a:lnSpc>
              <a:spcBef>
                <a:spcPts val="0"/>
              </a:spcBef>
              <a:spcAft>
                <a:spcPts val="0"/>
              </a:spcAft>
              <a:buClr>
                <a:schemeClr val="dk1"/>
              </a:buClr>
              <a:buSzPts val="1400"/>
              <a:buAutoNum type="alphaLcPeriod"/>
            </a:pPr>
            <a:r>
              <a:rPr lang="en-US" sz="1400">
                <a:solidFill>
                  <a:schemeClr val="dk1"/>
                </a:solidFill>
              </a:rPr>
              <a:t>Community spread: At dinner parties and game nights, casual American life is fueling the </a:t>
            </a:r>
            <a:r>
              <a:rPr lang="en-US" sz="1400" u="sng">
                <a:solidFill>
                  <a:schemeClr val="hlink"/>
                </a:solidFill>
                <a:hlinkClick r:id="rId11"/>
              </a:rPr>
              <a:t>coronavirus surge</a:t>
            </a:r>
            <a:r>
              <a:rPr lang="en-US" sz="1400">
                <a:solidFill>
                  <a:schemeClr val="dk1"/>
                </a:solidFill>
              </a:rPr>
              <a:t>.</a:t>
            </a:r>
            <a:endParaRPr sz="1400">
              <a:solidFill>
                <a:schemeClr val="dk1"/>
              </a:solidFill>
            </a:endParaRPr>
          </a:p>
          <a:p>
            <a:pPr indent="-317500" lvl="0" marL="914400" rtl="0" algn="l">
              <a:lnSpc>
                <a:spcPct val="100000"/>
              </a:lnSpc>
              <a:spcBef>
                <a:spcPts val="0"/>
              </a:spcBef>
              <a:spcAft>
                <a:spcPts val="0"/>
              </a:spcAft>
              <a:buClr>
                <a:schemeClr val="dk1"/>
              </a:buClr>
              <a:buSzPts val="1400"/>
              <a:buAutoNum type="alphaLcPeriod"/>
            </a:pPr>
            <a:r>
              <a:rPr lang="en-US" sz="1400">
                <a:solidFill>
                  <a:schemeClr val="dk1"/>
                </a:solidFill>
              </a:rPr>
              <a:t>Daily updates for how many people have died from </a:t>
            </a:r>
            <a:r>
              <a:rPr lang="en-US" sz="1400" u="sng">
                <a:solidFill>
                  <a:schemeClr val="hlink"/>
                </a:solidFill>
                <a:hlinkClick r:id="rId12"/>
              </a:rPr>
              <a:t>coronavirus in the U.S.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US" sz="1400">
                <a:solidFill>
                  <a:schemeClr val="dk1"/>
                </a:solidFill>
              </a:rPr>
              <a:t>Johns Hopkins University</a:t>
            </a:r>
            <a:endParaRPr b="1" sz="1400">
              <a:solidFill>
                <a:schemeClr val="dk1"/>
              </a:solidFill>
            </a:endParaRPr>
          </a:p>
          <a:p>
            <a:pPr indent="-317500" lvl="0" marL="914400" rtl="0" algn="l">
              <a:lnSpc>
                <a:spcPct val="115000"/>
              </a:lnSpc>
              <a:spcBef>
                <a:spcPts val="0"/>
              </a:spcBef>
              <a:spcAft>
                <a:spcPts val="0"/>
              </a:spcAft>
              <a:buClr>
                <a:schemeClr val="hlink"/>
              </a:buClr>
              <a:buSzPts val="1400"/>
              <a:buAutoNum type="alphaLcPeriod"/>
            </a:pPr>
            <a:r>
              <a:rPr lang="en-US" sz="1400" u="sng">
                <a:solidFill>
                  <a:schemeClr val="hlink"/>
                </a:solidFill>
                <a:hlinkClick r:id="rId13"/>
              </a:rPr>
              <a:t>Coronavirus Resource Center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US" sz="1400">
                <a:solidFill>
                  <a:schemeClr val="dk1"/>
                </a:solidFill>
              </a:rPr>
              <a:t>One Oahu organization</a:t>
            </a:r>
            <a:endParaRPr b="1" sz="1400">
              <a:solidFill>
                <a:schemeClr val="dk1"/>
              </a:solidFill>
            </a:endParaRPr>
          </a:p>
          <a:p>
            <a:pPr indent="-317500" lvl="0" marL="914400" rtl="0" algn="l">
              <a:lnSpc>
                <a:spcPct val="115000"/>
              </a:lnSpc>
              <a:spcBef>
                <a:spcPts val="0"/>
              </a:spcBef>
              <a:spcAft>
                <a:spcPts val="0"/>
              </a:spcAft>
              <a:buClr>
                <a:schemeClr val="hlink"/>
              </a:buClr>
              <a:buSzPts val="1400"/>
              <a:buAutoNum type="alphaLcPeriod"/>
            </a:pPr>
            <a:r>
              <a:rPr lang="en-US" sz="1400" u="sng">
                <a:solidFill>
                  <a:schemeClr val="hlink"/>
                </a:solidFill>
                <a:hlinkClick r:id="rId14"/>
              </a:rPr>
              <a:t>Protect Yourself. Each Other. Hawai‘i.</a:t>
            </a:r>
            <a:endParaRPr sz="1400">
              <a:solidFill>
                <a:schemeClr val="dk1"/>
              </a:solidFill>
            </a:endParaRPr>
          </a:p>
          <a:p>
            <a:pPr indent="0" lvl="0" marL="0" rtl="0" algn="l">
              <a:lnSpc>
                <a:spcPct val="115000"/>
              </a:lnSpc>
              <a:spcBef>
                <a:spcPts val="2400"/>
              </a:spcBef>
              <a:spcAft>
                <a:spcPts val="0"/>
              </a:spcAft>
              <a:buClr>
                <a:schemeClr val="dk1"/>
              </a:buClr>
              <a:buSzPts val="1200"/>
              <a:buNone/>
            </a:pPr>
            <a:r>
              <a:t/>
            </a:r>
            <a:endParaRPr sz="1200">
              <a:solidFill>
                <a:schemeClr val="dk1"/>
              </a:solidFill>
            </a:endParaRPr>
          </a:p>
          <a:p>
            <a:pPr indent="0" lvl="0" marL="457200" rtl="0" algn="l">
              <a:lnSpc>
                <a:spcPct val="100000"/>
              </a:lnSpc>
              <a:spcBef>
                <a:spcPts val="1200"/>
              </a:spcBef>
              <a:spcAft>
                <a:spcPts val="0"/>
              </a:spcAft>
              <a:buClr>
                <a:schemeClr val="dk1"/>
              </a:buClr>
              <a:buSzPts val="1400"/>
              <a:buNone/>
            </a:pPr>
            <a:r>
              <a:t/>
            </a:r>
            <a:endParaRPr sz="1400">
              <a:solidFill>
                <a:schemeClr val="dk1"/>
              </a:solidFill>
            </a:endParaRPr>
          </a:p>
          <a:p>
            <a:pPr indent="0" lvl="0" marL="0" rtl="0" algn="l">
              <a:lnSpc>
                <a:spcPct val="115000"/>
              </a:lnSpc>
              <a:spcBef>
                <a:spcPts val="1200"/>
              </a:spcBef>
              <a:spcAft>
                <a:spcPts val="0"/>
              </a:spcAft>
              <a:buClr>
                <a:schemeClr val="dk1"/>
              </a:buClr>
              <a:buSzPts val="1100"/>
              <a:buNone/>
            </a:pPr>
            <a:r>
              <a:t/>
            </a:r>
            <a:endParaRPr sz="1100">
              <a:solidFill>
                <a:schemeClr val="dk1"/>
              </a:solidFill>
            </a:endParaRPr>
          </a:p>
          <a:p>
            <a:pPr indent="0" lvl="0" marL="0" rtl="0" algn="l">
              <a:lnSpc>
                <a:spcPct val="90000"/>
              </a:lnSpc>
              <a:spcBef>
                <a:spcPts val="1200"/>
              </a:spcBef>
              <a:spcAft>
                <a:spcPts val="0"/>
              </a:spcAft>
              <a:buClr>
                <a:schemeClr val="dk1"/>
              </a:buClr>
              <a:buSzPts val="1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5"/>
          <p:cNvPicPr preferRelativeResize="0"/>
          <p:nvPr/>
        </p:nvPicPr>
        <p:blipFill rotWithShape="1">
          <a:blip r:embed="rId3">
            <a:alphaModFix/>
          </a:blip>
          <a:srcRect b="0" l="0" r="0" t="0"/>
          <a:stretch/>
        </p:blipFill>
        <p:spPr>
          <a:xfrm>
            <a:off x="1586037" y="1001896"/>
            <a:ext cx="5971921" cy="3139709"/>
          </a:xfrm>
          <a:prstGeom prst="rect">
            <a:avLst/>
          </a:prstGeom>
          <a:solidFill>
            <a:srgbClr val="E1EFD8"/>
          </a:solidFill>
          <a:ln>
            <a:noFill/>
          </a:ln>
        </p:spPr>
      </p:pic>
      <p:sp>
        <p:nvSpPr>
          <p:cNvPr id="95" name="Google Shape;95;p15"/>
          <p:cNvSpPr txBox="1"/>
          <p:nvPr>
            <p:ph type="ctrTitle"/>
          </p:nvPr>
        </p:nvSpPr>
        <p:spPr>
          <a:xfrm>
            <a:off x="-2" y="-1"/>
            <a:ext cx="9144001" cy="1001895"/>
          </a:xfrm>
          <a:prstGeom prst="rect">
            <a:avLst/>
          </a:prstGeom>
          <a:solidFill>
            <a:schemeClr val="lt1">
              <a:alpha val="14117"/>
            </a:schemeClr>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0000"/>
              </a:buClr>
              <a:buSzPts val="2430"/>
              <a:buFont typeface="Arial"/>
              <a:buNone/>
            </a:pPr>
            <a:br>
              <a:rPr b="1" i="0" lang="en-US" sz="2430" u="none" strike="noStrike">
                <a:solidFill>
                  <a:srgbClr val="000000"/>
                </a:solidFill>
                <a:latin typeface="Arial"/>
                <a:ea typeface="Arial"/>
                <a:cs typeface="Arial"/>
                <a:sym typeface="Arial"/>
              </a:rPr>
            </a:br>
            <a:br>
              <a:rPr b="1" i="0" lang="en-US" sz="2430" u="none" strike="noStrike">
                <a:solidFill>
                  <a:srgbClr val="000000"/>
                </a:solidFill>
                <a:latin typeface="Arial"/>
                <a:ea typeface="Arial"/>
                <a:cs typeface="Arial"/>
                <a:sym typeface="Arial"/>
              </a:rPr>
            </a:br>
            <a:br>
              <a:rPr b="1" i="0" lang="en-US" sz="2430" u="none" strike="noStrike">
                <a:solidFill>
                  <a:srgbClr val="000000"/>
                </a:solidFill>
                <a:latin typeface="Arial"/>
                <a:ea typeface="Arial"/>
                <a:cs typeface="Arial"/>
                <a:sym typeface="Arial"/>
              </a:rPr>
            </a:br>
            <a:br>
              <a:rPr b="1" i="0" lang="en-US" sz="2430" u="none" strike="noStrike">
                <a:solidFill>
                  <a:srgbClr val="000000"/>
                </a:solidFill>
                <a:latin typeface="Arial"/>
                <a:ea typeface="Arial"/>
                <a:cs typeface="Arial"/>
                <a:sym typeface="Arial"/>
              </a:rPr>
            </a:br>
            <a:br>
              <a:rPr b="1" i="0" lang="en-US" sz="2430" u="none" strike="noStrike">
                <a:solidFill>
                  <a:srgbClr val="000000"/>
                </a:solidFill>
                <a:latin typeface="Arial"/>
                <a:ea typeface="Arial"/>
                <a:cs typeface="Arial"/>
                <a:sym typeface="Arial"/>
              </a:rPr>
            </a:br>
            <a:br>
              <a:rPr lang="en-US" sz="1800">
                <a:latin typeface="Roboto"/>
                <a:ea typeface="Roboto"/>
                <a:cs typeface="Roboto"/>
                <a:sym typeface="Roboto"/>
              </a:rPr>
            </a:br>
            <a:r>
              <a:rPr b="1" i="0" lang="en-US" sz="1979" u="none" strike="noStrike">
                <a:latin typeface="Arial"/>
                <a:ea typeface="Arial"/>
                <a:cs typeface="Arial"/>
                <a:sym typeface="Arial"/>
              </a:rPr>
              <a:t>MODULE I COVID-19 CURRICULUM</a:t>
            </a:r>
            <a:br>
              <a:rPr lang="en-US" sz="1800">
                <a:latin typeface="Arial"/>
                <a:ea typeface="Arial"/>
                <a:cs typeface="Arial"/>
                <a:sym typeface="Arial"/>
              </a:rPr>
            </a:br>
            <a:r>
              <a:rPr lang="en-US" sz="1979">
                <a:latin typeface="Arial"/>
                <a:ea typeface="Arial"/>
                <a:cs typeface="Arial"/>
                <a:sym typeface="Arial"/>
              </a:rPr>
              <a:t>History of Infectious Diseases in Hawaiʻi: </a:t>
            </a:r>
            <a:br>
              <a:rPr lang="en-US" sz="1979">
                <a:latin typeface="Arial"/>
                <a:ea typeface="Arial"/>
                <a:cs typeface="Arial"/>
                <a:sym typeface="Arial"/>
              </a:rPr>
            </a:br>
            <a:r>
              <a:rPr lang="en-US" sz="1979">
                <a:latin typeface="Arial"/>
                <a:ea typeface="Arial"/>
                <a:cs typeface="Arial"/>
                <a:sym typeface="Arial"/>
              </a:rPr>
              <a:t>Caring for People Past, Present, and Future</a:t>
            </a:r>
            <a:endParaRPr sz="1800"/>
          </a:p>
        </p:txBody>
      </p:sp>
      <p:sp>
        <p:nvSpPr>
          <p:cNvPr id="96" name="Google Shape;96;p15"/>
          <p:cNvSpPr txBox="1"/>
          <p:nvPr/>
        </p:nvSpPr>
        <p:spPr>
          <a:xfrm>
            <a:off x="7663158" y="3853614"/>
            <a:ext cx="1416101"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000" u="none" cap="none" strike="noStrike">
                <a:solidFill>
                  <a:srgbClr val="000000"/>
                </a:solidFill>
                <a:latin typeface="Arial"/>
                <a:ea typeface="Arial"/>
                <a:cs typeface="Arial"/>
                <a:sym typeface="Arial"/>
              </a:rPr>
              <a:t>View of Smallpox Hospital, c. 1853-59 (Wikipedia Commons)</a:t>
            </a:r>
            <a:endParaRPr b="0" i="0" sz="1000">
              <a:solidFill>
                <a:srgbClr val="000000"/>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5"/>
          <p:cNvSpPr txBox="1"/>
          <p:nvPr/>
        </p:nvSpPr>
        <p:spPr>
          <a:xfrm>
            <a:off x="1093862" y="4141604"/>
            <a:ext cx="6464096" cy="123110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Riley Kauʻilani Wells, Kyle Kolomona Nakatsuka, Pauline W. U. Chinn</a:t>
            </a:r>
            <a:endParaRPr sz="1400">
              <a:solidFill>
                <a:schemeClr val="dk1"/>
              </a:solidFill>
              <a:latin typeface="Arial"/>
              <a:ea typeface="Arial"/>
              <a:cs typeface="Arial"/>
              <a:sym typeface="Arial"/>
            </a:endParaRPr>
          </a:p>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 University of Hawaiʻi at Mānoa</a:t>
            </a:r>
            <a:endParaRPr b="0" i="0" sz="1400" u="none" strike="noStrike">
              <a:solidFill>
                <a:srgbClr val="000000"/>
              </a:solidFill>
              <a:latin typeface="Arial"/>
              <a:ea typeface="Arial"/>
              <a:cs typeface="Arial"/>
              <a:sym typeface="Arial"/>
            </a:endParaRPr>
          </a:p>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Pacific Alliance Against COVID-19 (PAAC)</a:t>
            </a:r>
            <a:endParaRPr sz="1400">
              <a:solidFill>
                <a:schemeClr val="dk1"/>
              </a:solidFill>
              <a:latin typeface="Arial"/>
              <a:ea typeface="Arial"/>
              <a:cs typeface="Arial"/>
              <a:sym typeface="Arial"/>
            </a:endParaRPr>
          </a:p>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  NSF Teacher Leadership Project</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nvSpPr>
        <p:spPr>
          <a:xfrm>
            <a:off x="2286000" y="2386411"/>
            <a:ext cx="45720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03" name="Google Shape;103;p16"/>
          <p:cNvSpPr txBox="1"/>
          <p:nvPr/>
        </p:nvSpPr>
        <p:spPr>
          <a:xfrm>
            <a:off x="446049" y="189572"/>
            <a:ext cx="8381757" cy="46166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800" u="none" strike="noStrike">
                <a:solidFill>
                  <a:srgbClr val="0000FF"/>
                </a:solidFill>
                <a:latin typeface="Arial"/>
                <a:ea typeface="Arial"/>
                <a:cs typeface="Arial"/>
                <a:sym typeface="Arial"/>
              </a:rPr>
              <a:t> </a:t>
            </a:r>
            <a:r>
              <a:rPr b="1" i="0" lang="en-US" sz="2400" u="none" strike="noStrike">
                <a:solidFill>
                  <a:schemeClr val="dk1"/>
                </a:solidFill>
                <a:latin typeface="Calibri"/>
                <a:ea typeface="Calibri"/>
                <a:cs typeface="Calibri"/>
                <a:sym typeface="Calibri"/>
              </a:rPr>
              <a:t>WHY</a:t>
            </a:r>
            <a:r>
              <a:rPr b="1" lang="en-US" sz="2400">
                <a:solidFill>
                  <a:schemeClr val="dk1"/>
                </a:solidFill>
                <a:latin typeface="Calibri"/>
                <a:ea typeface="Calibri"/>
                <a:cs typeface="Calibri"/>
                <a:sym typeface="Calibri"/>
              </a:rPr>
              <a:t> Study Hawaiʻi’s History of Introduced Infectious Diseases</a:t>
            </a:r>
            <a:r>
              <a:rPr b="1" i="0" lang="en-US" sz="2400" u="none" strike="noStrike">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
        <p:nvSpPr>
          <p:cNvPr id="104" name="Google Shape;104;p16"/>
          <p:cNvSpPr txBox="1"/>
          <p:nvPr/>
        </p:nvSpPr>
        <p:spPr>
          <a:xfrm>
            <a:off x="339600" y="858650"/>
            <a:ext cx="8556600" cy="4042200"/>
          </a:xfrm>
          <a:prstGeom prst="rect">
            <a:avLst/>
          </a:prstGeom>
          <a:solidFill>
            <a:schemeClr val="lt1"/>
          </a:solidFill>
          <a:ln>
            <a:noFill/>
          </a:ln>
        </p:spPr>
        <p:txBody>
          <a:bodyPr anchorCtr="0" anchor="t" bIns="45700" lIns="91425" spcFirstLastPara="1" rIns="91425" wrap="square" tIns="45700">
            <a:noAutofit/>
          </a:bodyPr>
          <a:lstStyle/>
          <a:p>
            <a:pPr indent="-403225" lvl="0" marL="457200" marR="0" rtl="0" algn="l">
              <a:spcBef>
                <a:spcPts val="0"/>
              </a:spcBef>
              <a:spcAft>
                <a:spcPts val="0"/>
              </a:spcAft>
              <a:buNone/>
            </a:pPr>
            <a:r>
              <a:rPr b="1" i="0" lang="en-US" sz="1800" u="none" strike="noStrike">
                <a:solidFill>
                  <a:srgbClr val="000000"/>
                </a:solidFill>
                <a:latin typeface="Arial"/>
                <a:ea typeface="Arial"/>
                <a:cs typeface="Arial"/>
                <a:sym typeface="Arial"/>
              </a:rPr>
              <a:t>TO ADDRESS THE ESSENTIAL QUESTION</a:t>
            </a:r>
            <a:r>
              <a:rPr b="0" i="0" lang="en-US" sz="1800" u="none" strike="noStrike">
                <a:solidFill>
                  <a:srgbClr val="000000"/>
                </a:solidFill>
                <a:latin typeface="Arial"/>
                <a:ea typeface="Arial"/>
                <a:cs typeface="Arial"/>
                <a:sym typeface="Arial"/>
              </a:rPr>
              <a:t>:</a:t>
            </a:r>
            <a:endParaRPr sz="1800">
              <a:solidFill>
                <a:schemeClr val="dk1"/>
              </a:solidFill>
              <a:latin typeface="Calibri"/>
              <a:ea typeface="Calibri"/>
              <a:cs typeface="Calibri"/>
              <a:sym typeface="Calibri"/>
            </a:endParaRPr>
          </a:p>
          <a:p>
            <a:pPr indent="0" lvl="0" marL="228600" marR="0" rtl="0" algn="l">
              <a:spcBef>
                <a:spcPts val="1000"/>
              </a:spcBef>
              <a:spcAft>
                <a:spcPts val="0"/>
              </a:spcAft>
              <a:buNone/>
            </a:pPr>
            <a:r>
              <a:rPr lang="en-US" sz="1800">
                <a:solidFill>
                  <a:srgbClr val="000000"/>
                </a:solidFill>
                <a:latin typeface="Arial"/>
                <a:ea typeface="Arial"/>
                <a:cs typeface="Arial"/>
                <a:sym typeface="Arial"/>
              </a:rPr>
              <a:t>What can we learn from the values and actions of Hawaiʻi’s aliʻi and Polynesian culture to guide us in the current COVID-19 pandemic?</a:t>
            </a:r>
            <a:r>
              <a:rPr b="0" i="0" lang="en-US" sz="1800" u="none" strike="noStrike">
                <a:solidFill>
                  <a:srgbClr val="000000"/>
                </a:solidFill>
                <a:latin typeface="Proxima Nova"/>
                <a:ea typeface="Proxima Nova"/>
                <a:cs typeface="Proxima Nova"/>
                <a:sym typeface="Proxima Nova"/>
              </a:rPr>
              <a:t> </a:t>
            </a:r>
            <a:br>
              <a:rPr lang="en-US" sz="1800">
                <a:solidFill>
                  <a:schemeClr val="dk1"/>
                </a:solidFill>
                <a:latin typeface="Calibri"/>
                <a:ea typeface="Calibri"/>
                <a:cs typeface="Calibri"/>
                <a:sym typeface="Calibri"/>
              </a:rPr>
            </a:br>
            <a:endParaRPr sz="800">
              <a:solidFill>
                <a:schemeClr val="dk1"/>
              </a:solidFill>
              <a:latin typeface="Calibri"/>
              <a:ea typeface="Calibri"/>
              <a:cs typeface="Calibri"/>
              <a:sym typeface="Calibri"/>
            </a:endParaRPr>
          </a:p>
          <a:p>
            <a:pPr indent="0" lvl="0" marL="228600" marR="0" rtl="0" algn="l">
              <a:spcBef>
                <a:spcPts val="1000"/>
              </a:spcBef>
              <a:spcAft>
                <a:spcPts val="0"/>
              </a:spcAft>
              <a:buNone/>
            </a:pPr>
            <a:r>
              <a:rPr b="1" i="0" lang="en-US" sz="1600" u="none" strike="noStrike">
                <a:solidFill>
                  <a:srgbClr val="000000"/>
                </a:solidFill>
                <a:latin typeface="Proxima Nova"/>
                <a:ea typeface="Proxima Nova"/>
                <a:cs typeface="Proxima Nova"/>
                <a:sym typeface="Proxima Nova"/>
              </a:rPr>
              <a:t>In this module you will:</a:t>
            </a:r>
            <a:endParaRPr sz="1600">
              <a:solidFill>
                <a:schemeClr val="dk1"/>
              </a:solidFill>
              <a:latin typeface="Calibri"/>
              <a:ea typeface="Calibri"/>
              <a:cs typeface="Calibri"/>
              <a:sym typeface="Calibri"/>
            </a:endParaRPr>
          </a:p>
          <a:p>
            <a:pPr indent="-228600" lvl="0" marL="457200" marR="0" rtl="0" algn="l">
              <a:spcBef>
                <a:spcPts val="1000"/>
              </a:spcBef>
              <a:spcAft>
                <a:spcPts val="0"/>
              </a:spcAft>
              <a:buNone/>
            </a:pPr>
            <a:r>
              <a:rPr b="0" i="0" lang="en-US" sz="1600" u="none" strike="noStrike">
                <a:solidFill>
                  <a:srgbClr val="000000"/>
                </a:solidFill>
                <a:latin typeface="Arial"/>
                <a:ea typeface="Arial"/>
                <a:cs typeface="Arial"/>
                <a:sym typeface="Arial"/>
              </a:rPr>
              <a:t>Learn </a:t>
            </a:r>
            <a:r>
              <a:rPr lang="en-US" sz="1600">
                <a:solidFill>
                  <a:srgbClr val="000000"/>
                </a:solidFill>
                <a:latin typeface="Arial"/>
                <a:ea typeface="Arial"/>
                <a:cs typeface="Arial"/>
                <a:sym typeface="Arial"/>
              </a:rPr>
              <a:t>terms</a:t>
            </a:r>
            <a:r>
              <a:rPr b="0" i="0" lang="en-US" sz="1600" u="none" strike="noStrike">
                <a:solidFill>
                  <a:srgbClr val="000000"/>
                </a:solidFill>
                <a:latin typeface="Arial"/>
                <a:ea typeface="Arial"/>
                <a:cs typeface="Arial"/>
                <a:sym typeface="Arial"/>
              </a:rPr>
              <a:t> and concepts related to Hawaiʻi’s past and present health practices.</a:t>
            </a:r>
            <a:endParaRPr sz="1600">
              <a:solidFill>
                <a:srgbClr val="000000"/>
              </a:solidFill>
              <a:latin typeface="Arial"/>
              <a:ea typeface="Arial"/>
              <a:cs typeface="Arial"/>
              <a:sym typeface="Arial"/>
            </a:endParaRPr>
          </a:p>
          <a:p>
            <a:pPr indent="-269875" lvl="0" marL="225425" marR="0" rtl="0" algn="l">
              <a:spcBef>
                <a:spcPts val="1000"/>
              </a:spcBef>
              <a:spcAft>
                <a:spcPts val="0"/>
              </a:spcAft>
              <a:buClr>
                <a:srgbClr val="000000"/>
              </a:buClr>
              <a:buSzPts val="1600"/>
              <a:buFont typeface="Calibri"/>
              <a:buAutoNum type="arabicPeriod"/>
            </a:pPr>
            <a:r>
              <a:rPr lang="en-US" sz="1600">
                <a:solidFill>
                  <a:srgbClr val="000000"/>
                </a:solidFill>
                <a:latin typeface="Arial"/>
                <a:ea typeface="Arial"/>
                <a:cs typeface="Arial"/>
                <a:sym typeface="Arial"/>
              </a:rPr>
              <a:t>Learn why</a:t>
            </a:r>
            <a:r>
              <a:rPr b="0" i="0" lang="en-US" sz="1600" u="none" strike="noStrike">
                <a:solidFill>
                  <a:srgbClr val="000000"/>
                </a:solidFill>
                <a:latin typeface="Arial"/>
                <a:ea typeface="Arial"/>
                <a:cs typeface="Arial"/>
                <a:sym typeface="Arial"/>
              </a:rPr>
              <a:t> 90% of the Hawaiian popu</a:t>
            </a:r>
            <a:r>
              <a:rPr lang="en-US" sz="1600">
                <a:solidFill>
                  <a:srgbClr val="000000"/>
                </a:solidFill>
                <a:latin typeface="Arial"/>
                <a:ea typeface="Arial"/>
                <a:cs typeface="Arial"/>
                <a:sym typeface="Arial"/>
              </a:rPr>
              <a:t>lation,</a:t>
            </a:r>
            <a:r>
              <a:rPr b="0" i="0" lang="en-US" sz="1600" u="none" strike="noStrike">
                <a:solidFill>
                  <a:srgbClr val="000000"/>
                </a:solidFill>
                <a:latin typeface="Arial"/>
                <a:ea typeface="Arial"/>
                <a:cs typeface="Arial"/>
                <a:sym typeface="Arial"/>
              </a:rPr>
              <a:t> isolated for centuries</a:t>
            </a:r>
            <a:r>
              <a:rPr lang="en-US" sz="1600">
                <a:solidFill>
                  <a:srgbClr val="000000"/>
                </a:solidFill>
                <a:latin typeface="Arial"/>
                <a:ea typeface="Arial"/>
                <a:cs typeface="Arial"/>
                <a:sym typeface="Arial"/>
              </a:rPr>
              <a:t>,</a:t>
            </a:r>
            <a:r>
              <a:rPr b="0" i="0" lang="en-US" sz="1600" u="none" strike="noStrike">
                <a:solidFill>
                  <a:srgbClr val="000000"/>
                </a:solidFill>
                <a:latin typeface="Arial"/>
                <a:ea typeface="Arial"/>
                <a:cs typeface="Arial"/>
                <a:sym typeface="Arial"/>
              </a:rPr>
              <a:t> died from newly introduced infectious diseases between</a:t>
            </a:r>
            <a:r>
              <a:rPr lang="en-US" sz="1600">
                <a:solidFill>
                  <a:srgbClr val="000000"/>
                </a:solidFill>
                <a:latin typeface="Arial"/>
                <a:ea typeface="Arial"/>
                <a:cs typeface="Arial"/>
                <a:sym typeface="Arial"/>
              </a:rPr>
              <a:t> 1788-1900</a:t>
            </a:r>
            <a:r>
              <a:rPr b="0" i="0" lang="en-US" sz="1600" u="none" strike="noStrike">
                <a:solidFill>
                  <a:srgbClr val="000000"/>
                </a:solidFill>
                <a:latin typeface="Arial"/>
                <a:ea typeface="Arial"/>
                <a:cs typeface="Arial"/>
                <a:sym typeface="Arial"/>
              </a:rPr>
              <a:t>.</a:t>
            </a:r>
            <a:endParaRPr b="0" i="0" sz="1600" u="none" strike="noStrike">
              <a:solidFill>
                <a:srgbClr val="000000"/>
              </a:solidFill>
              <a:latin typeface="Arial"/>
              <a:ea typeface="Arial"/>
              <a:cs typeface="Arial"/>
              <a:sym typeface="Arial"/>
            </a:endParaRPr>
          </a:p>
          <a:p>
            <a:pPr indent="-269875" lvl="0" marL="225425" marR="0" rtl="0" algn="l">
              <a:spcBef>
                <a:spcPts val="1000"/>
              </a:spcBef>
              <a:spcAft>
                <a:spcPts val="0"/>
              </a:spcAft>
              <a:buClr>
                <a:srgbClr val="000000"/>
              </a:buClr>
              <a:buSzPts val="1600"/>
              <a:buFont typeface="Calibri"/>
              <a:buAutoNum type="arabicPeriod"/>
            </a:pPr>
            <a:r>
              <a:rPr lang="en-US" sz="1600">
                <a:solidFill>
                  <a:srgbClr val="000000"/>
                </a:solidFill>
                <a:latin typeface="Arial"/>
                <a:ea typeface="Arial"/>
                <a:cs typeface="Arial"/>
                <a:sym typeface="Arial"/>
              </a:rPr>
              <a:t>Learn about introduced diseases from 1788 to the current COVID-19 pandemic.</a:t>
            </a:r>
            <a:endParaRPr sz="1600">
              <a:solidFill>
                <a:srgbClr val="000000"/>
              </a:solidFill>
              <a:latin typeface="Arial"/>
              <a:ea typeface="Arial"/>
              <a:cs typeface="Arial"/>
              <a:sym typeface="Arial"/>
            </a:endParaRPr>
          </a:p>
          <a:p>
            <a:pPr indent="-269875" lvl="0" marL="225425" marR="0" rtl="0" algn="l">
              <a:spcBef>
                <a:spcPts val="1000"/>
              </a:spcBef>
              <a:spcAft>
                <a:spcPts val="0"/>
              </a:spcAft>
              <a:buClr>
                <a:srgbClr val="000000"/>
              </a:buClr>
              <a:buSzPts val="1600"/>
              <a:buFont typeface="Calibri"/>
              <a:buAutoNum type="arabicPeriod"/>
            </a:pPr>
            <a:r>
              <a:rPr lang="en-US" sz="1600">
                <a:solidFill>
                  <a:srgbClr val="000000"/>
                </a:solidFill>
                <a:latin typeface="Arial"/>
                <a:ea typeface="Arial"/>
                <a:cs typeface="Arial"/>
                <a:sym typeface="Arial"/>
              </a:rPr>
              <a:t>Study a 20th C. survival story involving Polynesian cultural values and practices.</a:t>
            </a:r>
            <a:endParaRPr/>
          </a:p>
          <a:p>
            <a:pPr indent="-269875" lvl="0" marL="225425" marR="0" rtl="0" algn="l">
              <a:spcBef>
                <a:spcPts val="1000"/>
              </a:spcBef>
              <a:spcAft>
                <a:spcPts val="0"/>
              </a:spcAft>
              <a:buClr>
                <a:srgbClr val="000000"/>
              </a:buClr>
              <a:buSzPts val="1600"/>
              <a:buFont typeface="Calibri"/>
              <a:buAutoNum type="arabicPeriod"/>
            </a:pPr>
            <a:r>
              <a:rPr lang="en-US" sz="1600">
                <a:solidFill>
                  <a:srgbClr val="000000"/>
                </a:solidFill>
                <a:latin typeface="Arial"/>
                <a:ea typeface="Arial"/>
                <a:cs typeface="Arial"/>
                <a:sym typeface="Arial"/>
              </a:rPr>
              <a:t>Consider how Polynesian values and actions appy to the COVID-19 pandemic. </a:t>
            </a:r>
            <a:endParaRPr b="0" i="0" sz="1600" u="none" strike="noStrike">
              <a:solidFill>
                <a:srgbClr val="000000"/>
              </a:solidFill>
              <a:latin typeface="Arial"/>
              <a:ea typeface="Arial"/>
              <a:cs typeface="Arial"/>
              <a:sym typeface="Arial"/>
            </a:endParaRPr>
          </a:p>
          <a:p>
            <a:pPr indent="-215900" lvl="0" marL="171450" marR="0" rtl="0" algn="l">
              <a:spcBef>
                <a:spcPts val="1000"/>
              </a:spcBef>
              <a:spcAft>
                <a:spcPts val="0"/>
              </a:spcAft>
              <a:buClr>
                <a:srgbClr val="000000"/>
              </a:buClr>
              <a:buSzPts val="1600"/>
              <a:buFont typeface="Calibri"/>
              <a:buAutoNum type="arabicPeriod"/>
            </a:pPr>
            <a:r>
              <a:rPr b="0" i="0" lang="en-US" sz="1600" u="none" strike="noStrike">
                <a:solidFill>
                  <a:srgbClr val="000000"/>
                </a:solidFill>
                <a:latin typeface="Arial"/>
                <a:ea typeface="Arial"/>
                <a:cs typeface="Arial"/>
                <a:sym typeface="Arial"/>
              </a:rPr>
              <a:t>Take a </a:t>
            </a:r>
            <a:r>
              <a:rPr lang="en-US" sz="1600">
                <a:solidFill>
                  <a:srgbClr val="000000"/>
                </a:solidFill>
                <a:latin typeface="Arial"/>
                <a:ea typeface="Arial"/>
                <a:cs typeface="Arial"/>
                <a:sym typeface="Arial"/>
              </a:rPr>
              <a:t>10-</a:t>
            </a:r>
            <a:r>
              <a:rPr b="0" i="0" lang="en-US" sz="1600" u="none" strike="noStrike">
                <a:solidFill>
                  <a:srgbClr val="000000"/>
                </a:solidFill>
                <a:latin typeface="Arial"/>
                <a:ea typeface="Arial"/>
                <a:cs typeface="Arial"/>
                <a:sym typeface="Arial"/>
              </a:rPr>
              <a:t>question quiz to check your learning. You may retake </a:t>
            </a:r>
            <a:r>
              <a:rPr lang="en-US" sz="1600">
                <a:solidFill>
                  <a:srgbClr val="000000"/>
                </a:solidFill>
                <a:latin typeface="Arial"/>
                <a:ea typeface="Arial"/>
                <a:cs typeface="Arial"/>
                <a:sym typeface="Arial"/>
              </a:rPr>
              <a:t>it</a:t>
            </a:r>
            <a:r>
              <a:rPr b="0" i="0" lang="en-US" sz="1600" u="none" strike="noStrike">
                <a:solidFill>
                  <a:srgbClr val="000000"/>
                </a:solidFill>
                <a:latin typeface="Arial"/>
                <a:ea typeface="Arial"/>
                <a:cs typeface="Arial"/>
                <a:sym typeface="Arial"/>
              </a:rPr>
              <a:t> for a higher score.</a:t>
            </a:r>
            <a:endParaRPr b="0" i="0" sz="1600" u="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63921"/>
          </a:schemeClr>
        </a:solidFill>
      </p:bgPr>
    </p:bg>
    <p:spTree>
      <p:nvGrpSpPr>
        <p:cNvPr id="108" name="Shape 108"/>
        <p:cNvGrpSpPr/>
        <p:nvPr/>
      </p:nvGrpSpPr>
      <p:grpSpPr>
        <a:xfrm>
          <a:off x="0" y="0"/>
          <a:ext cx="0" cy="0"/>
          <a:chOff x="0" y="0"/>
          <a:chExt cx="0" cy="0"/>
        </a:xfrm>
      </p:grpSpPr>
      <p:sp>
        <p:nvSpPr>
          <p:cNvPr id="109" name="Google Shape;109;p17"/>
          <p:cNvSpPr txBox="1"/>
          <p:nvPr>
            <p:ph type="title"/>
          </p:nvPr>
        </p:nvSpPr>
        <p:spPr>
          <a:xfrm>
            <a:off x="311700" y="160021"/>
            <a:ext cx="4679400" cy="71628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800"/>
              <a:buFont typeface="Times New Roman"/>
              <a:buNone/>
            </a:pPr>
            <a:r>
              <a:rPr b="1" i="1" lang="en-US" sz="1400">
                <a:latin typeface="Times New Roman"/>
                <a:ea typeface="Times New Roman"/>
                <a:cs typeface="Times New Roman"/>
                <a:sym typeface="Times New Roman"/>
              </a:rPr>
              <a:t>Lawe li'ili'i ka make a ka Hawai'i, lawe nui ka make a ka haole</a:t>
            </a:r>
            <a:r>
              <a:rPr b="1" lang="en-US" sz="1400">
                <a:latin typeface="Times New Roman"/>
                <a:ea typeface="Times New Roman"/>
                <a:cs typeface="Times New Roman"/>
                <a:sym typeface="Times New Roman"/>
              </a:rPr>
              <a:t>. Death by Hawaiians takes a few at a time; death by foreigners takes many. </a:t>
            </a:r>
            <a:r>
              <a:rPr lang="en-US" sz="1400">
                <a:latin typeface="Times New Roman"/>
                <a:ea typeface="Times New Roman"/>
                <a:cs typeface="Times New Roman"/>
                <a:sym typeface="Times New Roman"/>
              </a:rPr>
              <a:t>(No.1960, Pukui)</a:t>
            </a:r>
            <a:endParaRPr sz="1400"/>
          </a:p>
        </p:txBody>
      </p:sp>
      <p:sp>
        <p:nvSpPr>
          <p:cNvPr id="110" name="Google Shape;110;p17"/>
          <p:cNvSpPr txBox="1"/>
          <p:nvPr>
            <p:ph idx="1" type="body"/>
          </p:nvPr>
        </p:nvSpPr>
        <p:spPr>
          <a:xfrm>
            <a:off x="258360" y="1002890"/>
            <a:ext cx="4732740" cy="390439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400"/>
              <a:buNone/>
            </a:pPr>
            <a:r>
              <a:rPr lang="en-US">
                <a:latin typeface="Times New Roman"/>
                <a:ea typeface="Times New Roman"/>
                <a:cs typeface="Times New Roman"/>
                <a:sym typeface="Times New Roman"/>
              </a:rPr>
              <a:t>Overall, Hawaiians enjoyed good health before western contact.  People were active, food was organic and mostly plant-based, strict rules kept water clean, isolation kept out diseases (Abbott, 1992). </a:t>
            </a:r>
            <a:endParaRPr>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400"/>
              <a:buNone/>
            </a:pPr>
            <a:r>
              <a:t/>
            </a:r>
            <a:endParaRPr sz="800">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400"/>
              <a:buNone/>
            </a:pPr>
            <a:r>
              <a:rPr lang="en-US">
                <a:latin typeface="Times New Roman"/>
                <a:ea typeface="Times New Roman"/>
                <a:cs typeface="Times New Roman"/>
                <a:sym typeface="Times New Roman"/>
              </a:rPr>
              <a:t>Well-trained </a:t>
            </a:r>
            <a:r>
              <a:rPr i="1" lang="en-US">
                <a:latin typeface="Times New Roman"/>
                <a:ea typeface="Times New Roman"/>
                <a:cs typeface="Times New Roman"/>
                <a:sym typeface="Times New Roman"/>
              </a:rPr>
              <a:t>kahuna laʻau lapaʻau</a:t>
            </a:r>
            <a:r>
              <a:rPr lang="en-US">
                <a:latin typeface="Times New Roman"/>
                <a:ea typeface="Times New Roman"/>
                <a:cs typeface="Times New Roman"/>
                <a:sym typeface="Times New Roman"/>
              </a:rPr>
              <a:t>, herbal doctors, prepared 12 commonly used medicinal plants, 8 brought by  Polynesian voyagers.</a:t>
            </a:r>
            <a:endParaRPr/>
          </a:p>
          <a:p>
            <a:pPr indent="0" lvl="0" marL="0" marR="0" rtl="0" algn="l">
              <a:lnSpc>
                <a:spcPct val="90000"/>
              </a:lnSpc>
              <a:spcBef>
                <a:spcPts val="0"/>
              </a:spcBef>
              <a:spcAft>
                <a:spcPts val="0"/>
              </a:spcAft>
              <a:buClr>
                <a:schemeClr val="dk1"/>
              </a:buClr>
              <a:buSzPts val="1400"/>
              <a:buNone/>
            </a:pPr>
            <a:r>
              <a:t/>
            </a:r>
            <a:endParaRPr sz="800">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400"/>
              <a:buNone/>
            </a:pPr>
            <a:r>
              <a:rPr lang="en-US">
                <a:latin typeface="Times New Roman"/>
                <a:ea typeface="Times New Roman"/>
                <a:cs typeface="Times New Roman"/>
                <a:sym typeface="Times New Roman"/>
              </a:rPr>
              <a:t>Diagnosticians, </a:t>
            </a:r>
            <a:r>
              <a:rPr i="1" lang="en-US">
                <a:latin typeface="Times New Roman"/>
                <a:ea typeface="Times New Roman"/>
                <a:cs typeface="Times New Roman"/>
                <a:sym typeface="Times New Roman"/>
              </a:rPr>
              <a:t>kahuna hāhā, </a:t>
            </a:r>
            <a:r>
              <a:rPr lang="en-US">
                <a:latin typeface="Times New Roman"/>
                <a:ea typeface="Times New Roman"/>
                <a:cs typeface="Times New Roman"/>
                <a:sym typeface="Times New Roman"/>
              </a:rPr>
              <a:t>memorized the characteristics and history of diseases from the place and time of first appearance to the present. We use this process, </a:t>
            </a:r>
            <a:r>
              <a:rPr i="1" lang="en-US">
                <a:latin typeface="Times New Roman"/>
                <a:ea typeface="Times New Roman"/>
                <a:cs typeface="Times New Roman"/>
                <a:sym typeface="Times New Roman"/>
              </a:rPr>
              <a:t>contact tracing</a:t>
            </a:r>
            <a:r>
              <a:rPr lang="en-US">
                <a:latin typeface="Times New Roman"/>
                <a:ea typeface="Times New Roman"/>
                <a:cs typeface="Times New Roman"/>
                <a:sym typeface="Times New Roman"/>
              </a:rPr>
              <a:t>, to identify persons who may have been in contact with someone infected with COVID-19. </a:t>
            </a:r>
            <a:endParaRPr>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400"/>
              <a:buNone/>
            </a:pPr>
            <a:r>
              <a:t/>
            </a:r>
            <a:endParaRPr sz="800">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400"/>
              <a:buNone/>
            </a:pPr>
            <a:r>
              <a:rPr lang="en-US">
                <a:latin typeface="Times New Roman"/>
                <a:ea typeface="Times New Roman"/>
                <a:cs typeface="Times New Roman"/>
                <a:sym typeface="Times New Roman"/>
              </a:rPr>
              <a:t>Foreign ships brought new diseases: smallpox, measles, flu.  With no prior exposure and no immunity, many people died.  These observations led to a new </a:t>
            </a:r>
            <a:r>
              <a:rPr i="1" lang="en-US">
                <a:latin typeface="Times New Roman"/>
                <a:ea typeface="Times New Roman"/>
                <a:cs typeface="Times New Roman"/>
                <a:sym typeface="Times New Roman"/>
              </a:rPr>
              <a:t>ʻōlelo noʻeau, “</a:t>
            </a:r>
            <a:r>
              <a:rPr i="1" lang="en-US" sz="1400">
                <a:latin typeface="Times New Roman"/>
                <a:ea typeface="Times New Roman"/>
                <a:cs typeface="Times New Roman"/>
                <a:sym typeface="Times New Roman"/>
              </a:rPr>
              <a:t>Lawe li'ili'i ka make a ka Hawai'i, lawe nui ka make a ka haole</a:t>
            </a:r>
            <a:r>
              <a:rPr lang="en-US" sz="1400">
                <a:latin typeface="Times New Roman"/>
                <a:ea typeface="Times New Roman"/>
                <a:cs typeface="Times New Roman"/>
                <a:sym typeface="Times New Roman"/>
              </a:rPr>
              <a:t>.</a:t>
            </a:r>
            <a:r>
              <a:rPr lang="en-US">
                <a:latin typeface="Times New Roman"/>
                <a:ea typeface="Times New Roman"/>
                <a:cs typeface="Times New Roman"/>
                <a:sym typeface="Times New Roman"/>
              </a:rPr>
              <a:t> </a:t>
            </a:r>
            <a:r>
              <a:rPr lang="en-US" sz="1400">
                <a:latin typeface="Times New Roman"/>
                <a:ea typeface="Times New Roman"/>
                <a:cs typeface="Times New Roman"/>
                <a:sym typeface="Times New Roman"/>
              </a:rPr>
              <a:t>Death by Hawaiians (diseases) takes a few at a time; death by foreigners (diseases) takes many.” </a:t>
            </a:r>
            <a:endParaRPr>
              <a:latin typeface="Times New Roman"/>
              <a:ea typeface="Times New Roman"/>
              <a:cs typeface="Times New Roman"/>
              <a:sym typeface="Times New Roman"/>
            </a:endParaRPr>
          </a:p>
        </p:txBody>
      </p:sp>
      <p:pic>
        <p:nvPicPr>
          <p:cNvPr descr="Calendar&#10;&#10;Description automatically generated" id="111" name="Google Shape;111;p17"/>
          <p:cNvPicPr preferRelativeResize="0"/>
          <p:nvPr/>
        </p:nvPicPr>
        <p:blipFill rotWithShape="1">
          <a:blip r:embed="rId3">
            <a:alphaModFix/>
          </a:blip>
          <a:srcRect b="0" l="0" r="0" t="0"/>
          <a:stretch/>
        </p:blipFill>
        <p:spPr>
          <a:xfrm>
            <a:off x="5336625" y="0"/>
            <a:ext cx="3549015"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8"/>
          <p:cNvSpPr/>
          <p:nvPr/>
        </p:nvSpPr>
        <p:spPr>
          <a:xfrm>
            <a:off x="311575" y="904875"/>
            <a:ext cx="8520600" cy="3956100"/>
          </a:xfrm>
          <a:prstGeom prst="rect">
            <a:avLst/>
          </a:prstGeom>
          <a:solidFill>
            <a:srgbClr val="FFFFFF"/>
          </a:soli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7" name="Google Shape;117;p18"/>
          <p:cNvSpPr/>
          <p:nvPr/>
        </p:nvSpPr>
        <p:spPr>
          <a:xfrm>
            <a:off x="0" y="0"/>
            <a:ext cx="9144000" cy="5141525"/>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8" name="Google Shape;118;p18"/>
          <p:cNvSpPr txBox="1"/>
          <p:nvPr/>
        </p:nvSpPr>
        <p:spPr>
          <a:xfrm>
            <a:off x="4466275" y="4025975"/>
            <a:ext cx="1284900" cy="4380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Scarlet Fever epidemic</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Piwa ʻulaʻula; Maui.</a:t>
            </a:r>
            <a:endParaRPr b="1" sz="800">
              <a:solidFill>
                <a:schemeClr val="dk1"/>
              </a:solidFill>
              <a:latin typeface="Roboto"/>
              <a:ea typeface="Roboto"/>
              <a:cs typeface="Roboto"/>
              <a:sym typeface="Roboto"/>
            </a:endParaRPr>
          </a:p>
        </p:txBody>
      </p:sp>
      <p:sp>
        <p:nvSpPr>
          <p:cNvPr id="119" name="Google Shape;119;p18"/>
          <p:cNvSpPr txBox="1"/>
          <p:nvPr/>
        </p:nvSpPr>
        <p:spPr>
          <a:xfrm>
            <a:off x="4276800" y="4861025"/>
            <a:ext cx="4867200" cy="280500"/>
          </a:xfrm>
          <a:prstGeom prst="rect">
            <a:avLst/>
          </a:prstGeom>
          <a:noFill/>
          <a:ln>
            <a:noFill/>
          </a:ln>
        </p:spPr>
        <p:txBody>
          <a:bodyPr anchorCtr="0" anchor="b" bIns="0" lIns="91425" spcFirstLastPara="1" rIns="0" wrap="square" tIns="91425">
            <a:noAutofit/>
          </a:bodyPr>
          <a:lstStyle/>
          <a:p>
            <a:pPr indent="0" lvl="0" marL="0" marR="0" rtl="0" algn="r">
              <a:spcBef>
                <a:spcPts val="0"/>
              </a:spcBef>
              <a:spcAft>
                <a:spcPts val="0"/>
              </a:spcAft>
              <a:buClr>
                <a:schemeClr val="dk1"/>
              </a:buClr>
              <a:buSzPts val="1100"/>
              <a:buFont typeface="Arial"/>
              <a:buNone/>
            </a:pPr>
            <a:r>
              <a:rPr lang="en-US" sz="800">
                <a:solidFill>
                  <a:srgbClr val="FFFFFF"/>
                </a:solidFill>
                <a:latin typeface="Cambria"/>
                <a:ea typeface="Cambria"/>
                <a:cs typeface="Cambria"/>
                <a:sym typeface="Cambria"/>
              </a:rPr>
              <a:t>.</a:t>
            </a:r>
            <a:endParaRPr sz="800">
              <a:solidFill>
                <a:srgbClr val="FFFFFF"/>
              </a:solidFill>
              <a:latin typeface="Cambria"/>
              <a:ea typeface="Cambria"/>
              <a:cs typeface="Cambria"/>
              <a:sym typeface="Cambria"/>
            </a:endParaRPr>
          </a:p>
        </p:txBody>
      </p:sp>
      <p:sp>
        <p:nvSpPr>
          <p:cNvPr id="120" name="Google Shape;120;p18"/>
          <p:cNvSpPr/>
          <p:nvPr/>
        </p:nvSpPr>
        <p:spPr>
          <a:xfrm>
            <a:off x="741125" y="2733725"/>
            <a:ext cx="2637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121" name="Google Shape;121;p18"/>
          <p:cNvGrpSpPr/>
          <p:nvPr/>
        </p:nvGrpSpPr>
        <p:grpSpPr>
          <a:xfrm>
            <a:off x="311578" y="1794875"/>
            <a:ext cx="1178908" cy="1446039"/>
            <a:chOff x="495991" y="2140624"/>
            <a:chExt cx="1198321" cy="1446039"/>
          </a:xfrm>
        </p:grpSpPr>
        <p:sp>
          <p:nvSpPr>
            <p:cNvPr id="122" name="Google Shape;122;p18"/>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1400</a:t>
              </a:r>
              <a:endParaRPr b="1" sz="1200">
                <a:solidFill>
                  <a:schemeClr val="dk1"/>
                </a:solidFill>
                <a:latin typeface="Roboto"/>
                <a:ea typeface="Roboto"/>
                <a:cs typeface="Roboto"/>
                <a:sym typeface="Roboto"/>
              </a:endParaRPr>
            </a:p>
          </p:txBody>
        </p:sp>
        <p:grpSp>
          <p:nvGrpSpPr>
            <p:cNvPr id="123" name="Google Shape;123;p18"/>
            <p:cNvGrpSpPr/>
            <p:nvPr/>
          </p:nvGrpSpPr>
          <p:grpSpPr>
            <a:xfrm>
              <a:off x="881025" y="2800065"/>
              <a:ext cx="92400" cy="411825"/>
              <a:chOff x="845575" y="2563700"/>
              <a:chExt cx="92400" cy="411825"/>
            </a:xfrm>
          </p:grpSpPr>
          <p:cxnSp>
            <p:nvCxnSpPr>
              <p:cNvPr id="124" name="Google Shape;124;p18"/>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25" name="Google Shape;125;p18"/>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126" name="Google Shape;126;p18"/>
            <p:cNvSpPr txBox="1"/>
            <p:nvPr/>
          </p:nvSpPr>
          <p:spPr>
            <a:xfrm>
              <a:off x="823112" y="2140624"/>
              <a:ext cx="871200" cy="660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Moikeha</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Hawai‘i relatively free of disease.</a:t>
              </a:r>
              <a:endParaRPr sz="800">
                <a:solidFill>
                  <a:schemeClr val="dk1"/>
                </a:solidFill>
                <a:latin typeface="Roboto"/>
                <a:ea typeface="Roboto"/>
                <a:cs typeface="Roboto"/>
                <a:sym typeface="Roboto"/>
              </a:endParaRPr>
            </a:p>
          </p:txBody>
        </p:sp>
      </p:grpSp>
      <p:sp>
        <p:nvSpPr>
          <p:cNvPr id="127" name="Google Shape;127;p18"/>
          <p:cNvSpPr/>
          <p:nvPr/>
        </p:nvSpPr>
        <p:spPr>
          <a:xfrm>
            <a:off x="1123675" y="2733725"/>
            <a:ext cx="2907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128" name="Google Shape;128;p18"/>
          <p:cNvGrpSpPr/>
          <p:nvPr/>
        </p:nvGrpSpPr>
        <p:grpSpPr>
          <a:xfrm>
            <a:off x="764228" y="2356847"/>
            <a:ext cx="2268998" cy="2192853"/>
            <a:chOff x="2892463" y="2702596"/>
            <a:chExt cx="2306361" cy="2192853"/>
          </a:xfrm>
        </p:grpSpPr>
        <p:sp>
          <p:nvSpPr>
            <p:cNvPr id="129" name="Google Shape;129;p18"/>
            <p:cNvSpPr txBox="1"/>
            <p:nvPr/>
          </p:nvSpPr>
          <p:spPr>
            <a:xfrm>
              <a:off x="2892463" y="2702596"/>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1778</a:t>
              </a:r>
              <a:endParaRPr b="1" sz="1200">
                <a:solidFill>
                  <a:schemeClr val="dk1"/>
                </a:solidFill>
                <a:latin typeface="Roboto"/>
                <a:ea typeface="Roboto"/>
                <a:cs typeface="Roboto"/>
                <a:sym typeface="Roboto"/>
              </a:endParaRPr>
            </a:p>
          </p:txBody>
        </p:sp>
        <p:grpSp>
          <p:nvGrpSpPr>
            <p:cNvPr id="130" name="Google Shape;130;p18"/>
            <p:cNvGrpSpPr/>
            <p:nvPr/>
          </p:nvGrpSpPr>
          <p:grpSpPr>
            <a:xfrm rot="10800000">
              <a:off x="3215941" y="3074067"/>
              <a:ext cx="92400" cy="1284000"/>
              <a:chOff x="1703232" y="1696925"/>
              <a:chExt cx="92400" cy="1284000"/>
            </a:xfrm>
          </p:grpSpPr>
          <p:cxnSp>
            <p:nvCxnSpPr>
              <p:cNvPr id="131" name="Google Shape;131;p18"/>
              <p:cNvCxnSpPr>
                <a:stCxn id="132" idx="4"/>
                <a:endCxn id="129" idx="2"/>
              </p:cNvCxnSpPr>
              <p:nvPr/>
            </p:nvCxnSpPr>
            <p:spPr>
              <a:xfrm flipH="1">
                <a:off x="1746132" y="1789325"/>
                <a:ext cx="3300" cy="1191600"/>
              </a:xfrm>
              <a:prstGeom prst="straightConnector1">
                <a:avLst/>
              </a:prstGeom>
              <a:noFill/>
              <a:ln cap="flat" cmpd="sng" w="9525">
                <a:solidFill>
                  <a:srgbClr val="000000"/>
                </a:solidFill>
                <a:prstDash val="solid"/>
                <a:round/>
                <a:headEnd len="sm" w="sm" type="none"/>
                <a:tailEnd len="sm" w="sm" type="none"/>
              </a:ln>
            </p:spPr>
          </p:cxnSp>
          <p:sp>
            <p:nvSpPr>
              <p:cNvPr id="132" name="Google Shape;132;p18"/>
              <p:cNvSpPr/>
              <p:nvPr/>
            </p:nvSpPr>
            <p:spPr>
              <a:xfrm>
                <a:off x="1703232" y="1696925"/>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133" name="Google Shape;133;p18"/>
            <p:cNvSpPr txBox="1"/>
            <p:nvPr/>
          </p:nvSpPr>
          <p:spPr>
            <a:xfrm>
              <a:off x="3140224" y="4398949"/>
              <a:ext cx="2058600" cy="4965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Captain Cooke</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Gonorrhea (maʻi hilo, paia), syphilis (kaokao), tuberculosis (akepau)</a:t>
              </a:r>
              <a:endParaRPr b="1" sz="800">
                <a:solidFill>
                  <a:schemeClr val="dk1"/>
                </a:solidFill>
                <a:latin typeface="Roboto"/>
                <a:ea typeface="Roboto"/>
                <a:cs typeface="Roboto"/>
                <a:sym typeface="Roboto"/>
              </a:endParaRPr>
            </a:p>
          </p:txBody>
        </p:sp>
      </p:grpSp>
      <p:sp>
        <p:nvSpPr>
          <p:cNvPr id="134" name="Google Shape;134;p18"/>
          <p:cNvSpPr/>
          <p:nvPr/>
        </p:nvSpPr>
        <p:spPr>
          <a:xfrm>
            <a:off x="1572441" y="2733726"/>
            <a:ext cx="19266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135" name="Google Shape;135;p18"/>
          <p:cNvGrpSpPr/>
          <p:nvPr/>
        </p:nvGrpSpPr>
        <p:grpSpPr>
          <a:xfrm>
            <a:off x="1255044" y="1476325"/>
            <a:ext cx="1267086" cy="1764579"/>
            <a:chOff x="2152086" y="1822074"/>
            <a:chExt cx="1287951" cy="1764579"/>
          </a:xfrm>
        </p:grpSpPr>
        <p:grpSp>
          <p:nvGrpSpPr>
            <p:cNvPr id="136" name="Google Shape;136;p18"/>
            <p:cNvGrpSpPr/>
            <p:nvPr/>
          </p:nvGrpSpPr>
          <p:grpSpPr>
            <a:xfrm>
              <a:off x="2433723" y="2342865"/>
              <a:ext cx="92400" cy="872385"/>
              <a:chOff x="-1529018" y="2106500"/>
              <a:chExt cx="92400" cy="872385"/>
            </a:xfrm>
          </p:grpSpPr>
          <p:cxnSp>
            <p:nvCxnSpPr>
              <p:cNvPr id="137" name="Google Shape;137;p18"/>
              <p:cNvCxnSpPr/>
              <p:nvPr/>
            </p:nvCxnSpPr>
            <p:spPr>
              <a:xfrm>
                <a:off x="-1488861" y="2166785"/>
                <a:ext cx="6000" cy="812100"/>
              </a:xfrm>
              <a:prstGeom prst="straightConnector1">
                <a:avLst/>
              </a:prstGeom>
              <a:noFill/>
              <a:ln cap="flat" cmpd="sng" w="9525">
                <a:solidFill>
                  <a:srgbClr val="000000"/>
                </a:solidFill>
                <a:prstDash val="solid"/>
                <a:round/>
                <a:headEnd len="sm" w="sm" type="none"/>
                <a:tailEnd len="sm" w="sm" type="none"/>
              </a:ln>
            </p:spPr>
          </p:cxnSp>
          <p:sp>
            <p:nvSpPr>
              <p:cNvPr id="138" name="Google Shape;138;p18"/>
              <p:cNvSpPr/>
              <p:nvPr/>
            </p:nvSpPr>
            <p:spPr>
              <a:xfrm>
                <a:off x="-1529018" y="21065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139" name="Google Shape;139;p18"/>
            <p:cNvSpPr txBox="1"/>
            <p:nvPr/>
          </p:nvSpPr>
          <p:spPr>
            <a:xfrm>
              <a:off x="2152086" y="3215253"/>
              <a:ext cx="6927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1804</a:t>
              </a:r>
              <a:endParaRPr b="1" sz="1200">
                <a:solidFill>
                  <a:schemeClr val="dk1"/>
                </a:solidFill>
                <a:latin typeface="Roboto"/>
                <a:ea typeface="Roboto"/>
                <a:cs typeface="Roboto"/>
                <a:sym typeface="Roboto"/>
              </a:endParaRPr>
            </a:p>
          </p:txBody>
        </p:sp>
        <p:sp>
          <p:nvSpPr>
            <p:cNvPr id="140" name="Google Shape;140;p18"/>
            <p:cNvSpPr txBox="1"/>
            <p:nvPr/>
          </p:nvSpPr>
          <p:spPr>
            <a:xfrm>
              <a:off x="2378637" y="1822074"/>
              <a:ext cx="1061400" cy="438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Maʻi okuʻu (cholera)</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Kills 15,000</a:t>
              </a:r>
              <a:endParaRPr sz="800">
                <a:solidFill>
                  <a:schemeClr val="dk1"/>
                </a:solidFill>
                <a:latin typeface="Roboto"/>
                <a:ea typeface="Roboto"/>
                <a:cs typeface="Roboto"/>
                <a:sym typeface="Roboto"/>
              </a:endParaRPr>
            </a:p>
          </p:txBody>
        </p:sp>
      </p:grpSp>
      <p:sp>
        <p:nvSpPr>
          <p:cNvPr id="141" name="Google Shape;141;p18"/>
          <p:cNvSpPr/>
          <p:nvPr/>
        </p:nvSpPr>
        <p:spPr>
          <a:xfrm>
            <a:off x="2043016" y="2733725"/>
            <a:ext cx="5721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142" name="Google Shape;142;p18"/>
          <p:cNvGrpSpPr/>
          <p:nvPr/>
        </p:nvGrpSpPr>
        <p:grpSpPr>
          <a:xfrm>
            <a:off x="1677197" y="2356847"/>
            <a:ext cx="1355714" cy="1610853"/>
            <a:chOff x="6513265" y="2702596"/>
            <a:chExt cx="1378038" cy="1610853"/>
          </a:xfrm>
        </p:grpSpPr>
        <p:grpSp>
          <p:nvGrpSpPr>
            <p:cNvPr id="143" name="Google Shape;143;p18"/>
            <p:cNvGrpSpPr/>
            <p:nvPr/>
          </p:nvGrpSpPr>
          <p:grpSpPr>
            <a:xfrm rot="10800000">
              <a:off x="6837490" y="3083521"/>
              <a:ext cx="92400" cy="807821"/>
              <a:chOff x="1992645" y="2163650"/>
              <a:chExt cx="92400" cy="807821"/>
            </a:xfrm>
          </p:grpSpPr>
          <p:cxnSp>
            <p:nvCxnSpPr>
              <p:cNvPr id="144" name="Google Shape;144;p18"/>
              <p:cNvCxnSpPr/>
              <p:nvPr/>
            </p:nvCxnSpPr>
            <p:spPr>
              <a:xfrm>
                <a:off x="2036371" y="2204071"/>
                <a:ext cx="0" cy="767400"/>
              </a:xfrm>
              <a:prstGeom prst="straightConnector1">
                <a:avLst/>
              </a:prstGeom>
              <a:noFill/>
              <a:ln cap="flat" cmpd="sng" w="9525">
                <a:solidFill>
                  <a:srgbClr val="000000"/>
                </a:solidFill>
                <a:prstDash val="solid"/>
                <a:round/>
                <a:headEnd len="sm" w="sm" type="none"/>
                <a:tailEnd len="sm" w="sm" type="none"/>
              </a:ln>
            </p:spPr>
          </p:cxnSp>
          <p:sp>
            <p:nvSpPr>
              <p:cNvPr id="145" name="Google Shape;145;p18"/>
              <p:cNvSpPr/>
              <p:nvPr/>
            </p:nvSpPr>
            <p:spPr>
              <a:xfrm>
                <a:off x="1992645" y="216365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146" name="Google Shape;146;p18"/>
            <p:cNvSpPr txBox="1"/>
            <p:nvPr/>
          </p:nvSpPr>
          <p:spPr>
            <a:xfrm>
              <a:off x="6513265" y="2702596"/>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1819</a:t>
              </a:r>
              <a:endParaRPr b="1" sz="1200">
                <a:solidFill>
                  <a:schemeClr val="dk1"/>
                </a:solidFill>
                <a:latin typeface="Roboto"/>
                <a:ea typeface="Roboto"/>
                <a:cs typeface="Roboto"/>
                <a:sym typeface="Roboto"/>
              </a:endParaRPr>
            </a:p>
          </p:txBody>
        </p:sp>
        <p:sp>
          <p:nvSpPr>
            <p:cNvPr id="147" name="Google Shape;147;p18"/>
            <p:cNvSpPr txBox="1"/>
            <p:nvPr/>
          </p:nvSpPr>
          <p:spPr>
            <a:xfrm>
              <a:off x="6763903" y="3875449"/>
              <a:ext cx="1127400" cy="438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Kamehameha suffers stroke</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Kapu system overthrown.</a:t>
              </a:r>
              <a:endParaRPr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Calibri"/>
                <a:buNone/>
              </a:pPr>
              <a:r>
                <a:t/>
              </a:r>
              <a:endParaRPr b="1" sz="800">
                <a:solidFill>
                  <a:schemeClr val="dk1"/>
                </a:solidFill>
                <a:latin typeface="Roboto"/>
                <a:ea typeface="Roboto"/>
                <a:cs typeface="Roboto"/>
                <a:sym typeface="Roboto"/>
              </a:endParaRPr>
            </a:p>
          </p:txBody>
        </p:sp>
      </p:grpSp>
      <p:sp>
        <p:nvSpPr>
          <p:cNvPr id="148" name="Google Shape;148;p18"/>
          <p:cNvSpPr/>
          <p:nvPr/>
        </p:nvSpPr>
        <p:spPr>
          <a:xfrm>
            <a:off x="2598141" y="2732524"/>
            <a:ext cx="19266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149" name="Google Shape;149;p18"/>
          <p:cNvGrpSpPr/>
          <p:nvPr/>
        </p:nvGrpSpPr>
        <p:grpSpPr>
          <a:xfrm>
            <a:off x="2261694" y="1188500"/>
            <a:ext cx="1891308" cy="2051202"/>
            <a:chOff x="1842266" y="1535451"/>
            <a:chExt cx="1922452" cy="2051202"/>
          </a:xfrm>
        </p:grpSpPr>
        <p:grpSp>
          <p:nvGrpSpPr>
            <p:cNvPr id="150" name="Google Shape;150;p18"/>
            <p:cNvGrpSpPr/>
            <p:nvPr/>
          </p:nvGrpSpPr>
          <p:grpSpPr>
            <a:xfrm>
              <a:off x="2123904" y="1942815"/>
              <a:ext cx="92400" cy="1272438"/>
              <a:chOff x="-1838837" y="1706450"/>
              <a:chExt cx="92400" cy="1272438"/>
            </a:xfrm>
          </p:grpSpPr>
          <p:cxnSp>
            <p:nvCxnSpPr>
              <p:cNvPr id="151" name="Google Shape;151;p18"/>
              <p:cNvCxnSpPr>
                <a:endCxn id="152" idx="0"/>
              </p:cNvCxnSpPr>
              <p:nvPr/>
            </p:nvCxnSpPr>
            <p:spPr>
              <a:xfrm>
                <a:off x="-1792725" y="1739288"/>
                <a:ext cx="18600" cy="1239600"/>
              </a:xfrm>
              <a:prstGeom prst="straightConnector1">
                <a:avLst/>
              </a:prstGeom>
              <a:noFill/>
              <a:ln cap="flat" cmpd="sng" w="9525">
                <a:solidFill>
                  <a:srgbClr val="000000"/>
                </a:solidFill>
                <a:prstDash val="solid"/>
                <a:round/>
                <a:headEnd len="sm" w="sm" type="none"/>
                <a:tailEnd len="sm" w="sm" type="none"/>
              </a:ln>
            </p:spPr>
          </p:cxnSp>
          <p:sp>
            <p:nvSpPr>
              <p:cNvPr id="153" name="Google Shape;153;p18"/>
              <p:cNvSpPr/>
              <p:nvPr/>
            </p:nvSpPr>
            <p:spPr>
              <a:xfrm>
                <a:off x="-1838837" y="170645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152" name="Google Shape;152;p18"/>
            <p:cNvSpPr txBox="1"/>
            <p:nvPr/>
          </p:nvSpPr>
          <p:spPr>
            <a:xfrm>
              <a:off x="1842266" y="3215253"/>
              <a:ext cx="6927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1832</a:t>
              </a:r>
              <a:endParaRPr b="1" sz="1200">
                <a:solidFill>
                  <a:schemeClr val="dk1"/>
                </a:solidFill>
                <a:latin typeface="Roboto"/>
                <a:ea typeface="Roboto"/>
                <a:cs typeface="Roboto"/>
                <a:sym typeface="Roboto"/>
              </a:endParaRPr>
            </a:p>
          </p:txBody>
        </p:sp>
        <p:sp>
          <p:nvSpPr>
            <p:cNvPr id="154" name="Google Shape;154;p18"/>
            <p:cNvSpPr txBox="1"/>
            <p:nvPr/>
          </p:nvSpPr>
          <p:spPr>
            <a:xfrm>
              <a:off x="2068818" y="1535451"/>
              <a:ext cx="1695900" cy="371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Whooping cough epidemic</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Kunu kalea kills thousands.</a:t>
              </a:r>
              <a:endParaRPr b="1" sz="800">
                <a:solidFill>
                  <a:schemeClr val="dk1"/>
                </a:solidFill>
                <a:latin typeface="Roboto"/>
                <a:ea typeface="Roboto"/>
                <a:cs typeface="Roboto"/>
                <a:sym typeface="Roboto"/>
              </a:endParaRPr>
            </a:p>
          </p:txBody>
        </p:sp>
      </p:grpSp>
      <p:cxnSp>
        <p:nvCxnSpPr>
          <p:cNvPr id="155" name="Google Shape;155;p18"/>
          <p:cNvCxnSpPr/>
          <p:nvPr/>
        </p:nvCxnSpPr>
        <p:spPr>
          <a:xfrm rot="10800000">
            <a:off x="3068750" y="2743200"/>
            <a:ext cx="0" cy="1257300"/>
          </a:xfrm>
          <a:prstGeom prst="straightConnector1">
            <a:avLst/>
          </a:prstGeom>
          <a:noFill/>
          <a:ln cap="flat" cmpd="sng" w="9525">
            <a:solidFill>
              <a:srgbClr val="000000"/>
            </a:solidFill>
            <a:prstDash val="solid"/>
            <a:round/>
            <a:headEnd len="sm" w="sm" type="none"/>
            <a:tailEnd len="sm" w="sm" type="none"/>
          </a:ln>
        </p:spPr>
      </p:cxnSp>
      <p:sp>
        <p:nvSpPr>
          <p:cNvPr id="156" name="Google Shape;156;p18"/>
          <p:cNvSpPr/>
          <p:nvPr/>
        </p:nvSpPr>
        <p:spPr>
          <a:xfrm>
            <a:off x="3067715" y="2733725"/>
            <a:ext cx="2880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157" name="Google Shape;157;p18"/>
          <p:cNvGrpSpPr/>
          <p:nvPr/>
        </p:nvGrpSpPr>
        <p:grpSpPr>
          <a:xfrm>
            <a:off x="2701897" y="2356847"/>
            <a:ext cx="1415840" cy="2130778"/>
            <a:chOff x="6435810" y="2702596"/>
            <a:chExt cx="1439155" cy="2130778"/>
          </a:xfrm>
        </p:grpSpPr>
        <p:sp>
          <p:nvSpPr>
            <p:cNvPr id="158" name="Google Shape;158;p18"/>
            <p:cNvSpPr txBox="1"/>
            <p:nvPr/>
          </p:nvSpPr>
          <p:spPr>
            <a:xfrm>
              <a:off x="6435810" y="2702596"/>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1840</a:t>
              </a:r>
              <a:endParaRPr b="1" sz="1200">
                <a:solidFill>
                  <a:schemeClr val="dk1"/>
                </a:solidFill>
                <a:latin typeface="Roboto"/>
                <a:ea typeface="Roboto"/>
                <a:cs typeface="Roboto"/>
                <a:sym typeface="Roboto"/>
              </a:endParaRPr>
            </a:p>
          </p:txBody>
        </p:sp>
        <p:sp>
          <p:nvSpPr>
            <p:cNvPr id="159" name="Google Shape;159;p18"/>
            <p:cNvSpPr txBox="1"/>
            <p:nvPr/>
          </p:nvSpPr>
          <p:spPr>
            <a:xfrm>
              <a:off x="6676766" y="4461974"/>
              <a:ext cx="1198200" cy="3714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First case of leprosy</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Maʻi Pākē; Maui.</a:t>
              </a:r>
              <a:endParaRPr b="1" sz="900">
                <a:solidFill>
                  <a:schemeClr val="dk1"/>
                </a:solidFill>
                <a:latin typeface="Roboto"/>
                <a:ea typeface="Roboto"/>
                <a:cs typeface="Roboto"/>
                <a:sym typeface="Roboto"/>
              </a:endParaRPr>
            </a:p>
          </p:txBody>
        </p:sp>
        <p:sp>
          <p:nvSpPr>
            <p:cNvPr id="160" name="Google Shape;160;p18"/>
            <p:cNvSpPr/>
            <p:nvPr/>
          </p:nvSpPr>
          <p:spPr>
            <a:xfrm rot="10800000">
              <a:off x="6760035" y="431229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161" name="Google Shape;161;p18"/>
          <p:cNvSpPr/>
          <p:nvPr/>
        </p:nvSpPr>
        <p:spPr>
          <a:xfrm>
            <a:off x="3310294" y="2053051"/>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2" name="Google Shape;162;p18"/>
          <p:cNvSpPr txBox="1"/>
          <p:nvPr/>
        </p:nvSpPr>
        <p:spPr>
          <a:xfrm>
            <a:off x="3033219" y="2868290"/>
            <a:ext cx="6816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1845</a:t>
            </a:r>
            <a:endParaRPr b="1" sz="1200">
              <a:solidFill>
                <a:schemeClr val="dk1"/>
              </a:solidFill>
              <a:latin typeface="Roboto"/>
              <a:ea typeface="Roboto"/>
              <a:cs typeface="Roboto"/>
              <a:sym typeface="Roboto"/>
            </a:endParaRPr>
          </a:p>
        </p:txBody>
      </p:sp>
      <p:sp>
        <p:nvSpPr>
          <p:cNvPr id="163" name="Google Shape;163;p18"/>
          <p:cNvSpPr txBox="1"/>
          <p:nvPr/>
        </p:nvSpPr>
        <p:spPr>
          <a:xfrm>
            <a:off x="3246575" y="1522225"/>
            <a:ext cx="1559400" cy="371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California Gold Miners</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Diarrhea, flu, measles kill &gt;10,000.</a:t>
            </a:r>
            <a:endParaRPr sz="800">
              <a:solidFill>
                <a:schemeClr val="dk1"/>
              </a:solidFill>
              <a:latin typeface="Roboto"/>
              <a:ea typeface="Roboto"/>
              <a:cs typeface="Roboto"/>
              <a:sym typeface="Roboto"/>
            </a:endParaRPr>
          </a:p>
        </p:txBody>
      </p:sp>
      <p:sp>
        <p:nvSpPr>
          <p:cNvPr id="164" name="Google Shape;164;p18"/>
          <p:cNvSpPr/>
          <p:nvPr/>
        </p:nvSpPr>
        <p:spPr>
          <a:xfrm>
            <a:off x="3358741" y="2733600"/>
            <a:ext cx="19266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5" name="Google Shape;165;p18"/>
          <p:cNvSpPr/>
          <p:nvPr/>
        </p:nvSpPr>
        <p:spPr>
          <a:xfrm>
            <a:off x="3664914" y="2733725"/>
            <a:ext cx="2529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166" name="Google Shape;166;p18"/>
          <p:cNvGrpSpPr/>
          <p:nvPr/>
        </p:nvGrpSpPr>
        <p:grpSpPr>
          <a:xfrm>
            <a:off x="3299097" y="2356847"/>
            <a:ext cx="1227837" cy="1735528"/>
            <a:chOff x="6435810" y="2702596"/>
            <a:chExt cx="1248055" cy="1735528"/>
          </a:xfrm>
        </p:grpSpPr>
        <p:sp>
          <p:nvSpPr>
            <p:cNvPr id="167" name="Google Shape;167;p18"/>
            <p:cNvSpPr txBox="1"/>
            <p:nvPr/>
          </p:nvSpPr>
          <p:spPr>
            <a:xfrm>
              <a:off x="6435810" y="2702596"/>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1850</a:t>
              </a:r>
              <a:endParaRPr b="1" sz="1200">
                <a:solidFill>
                  <a:schemeClr val="dk1"/>
                </a:solidFill>
                <a:latin typeface="Roboto"/>
                <a:ea typeface="Roboto"/>
                <a:cs typeface="Roboto"/>
                <a:sym typeface="Roboto"/>
              </a:endParaRPr>
            </a:p>
          </p:txBody>
        </p:sp>
        <p:sp>
          <p:nvSpPr>
            <p:cNvPr id="168" name="Google Shape;168;p18"/>
            <p:cNvSpPr txBox="1"/>
            <p:nvPr/>
          </p:nvSpPr>
          <p:spPr>
            <a:xfrm>
              <a:off x="6676766" y="3941924"/>
              <a:ext cx="1007100" cy="4962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Calibri"/>
                <a:buNone/>
              </a:pPr>
              <a:r>
                <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First Board</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of Health</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Appointed by Kamehameha III.</a:t>
              </a:r>
              <a:endParaRPr b="1" sz="800">
                <a:solidFill>
                  <a:schemeClr val="dk1"/>
                </a:solidFill>
                <a:latin typeface="Roboto"/>
                <a:ea typeface="Roboto"/>
                <a:cs typeface="Roboto"/>
                <a:sym typeface="Roboto"/>
              </a:endParaRPr>
            </a:p>
          </p:txBody>
        </p:sp>
      </p:grpSp>
      <p:cxnSp>
        <p:nvCxnSpPr>
          <p:cNvPr id="169" name="Google Shape;169;p18"/>
          <p:cNvCxnSpPr>
            <a:stCxn id="170" idx="0"/>
          </p:cNvCxnSpPr>
          <p:nvPr/>
        </p:nvCxnSpPr>
        <p:spPr>
          <a:xfrm rot="10800000">
            <a:off x="3665898" y="2737768"/>
            <a:ext cx="4500" cy="722100"/>
          </a:xfrm>
          <a:prstGeom prst="straightConnector1">
            <a:avLst/>
          </a:prstGeom>
          <a:noFill/>
          <a:ln cap="flat" cmpd="sng" w="9525">
            <a:solidFill>
              <a:srgbClr val="000000"/>
            </a:solidFill>
            <a:prstDash val="solid"/>
            <a:round/>
            <a:headEnd len="sm" w="sm" type="none"/>
            <a:tailEnd len="sm" w="sm" type="none"/>
          </a:ln>
        </p:spPr>
      </p:cxnSp>
      <p:sp>
        <p:nvSpPr>
          <p:cNvPr id="170" name="Google Shape;170;p18"/>
          <p:cNvSpPr/>
          <p:nvPr/>
        </p:nvSpPr>
        <p:spPr>
          <a:xfrm rot="10800000">
            <a:off x="3624948" y="3367468"/>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1" name="Google Shape;171;p18"/>
          <p:cNvSpPr/>
          <p:nvPr/>
        </p:nvSpPr>
        <p:spPr>
          <a:xfrm>
            <a:off x="3872269" y="2377501"/>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2" name="Google Shape;172;p18"/>
          <p:cNvSpPr txBox="1"/>
          <p:nvPr/>
        </p:nvSpPr>
        <p:spPr>
          <a:xfrm>
            <a:off x="3595194" y="2868890"/>
            <a:ext cx="6816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1853</a:t>
            </a:r>
            <a:endParaRPr b="1" sz="1200">
              <a:solidFill>
                <a:schemeClr val="dk1"/>
              </a:solidFill>
              <a:latin typeface="Roboto"/>
              <a:ea typeface="Roboto"/>
              <a:cs typeface="Roboto"/>
              <a:sym typeface="Roboto"/>
            </a:endParaRPr>
          </a:p>
        </p:txBody>
      </p:sp>
      <p:sp>
        <p:nvSpPr>
          <p:cNvPr id="173" name="Google Shape;173;p18"/>
          <p:cNvSpPr txBox="1"/>
          <p:nvPr/>
        </p:nvSpPr>
        <p:spPr>
          <a:xfrm>
            <a:off x="3818075" y="1854000"/>
            <a:ext cx="1062000" cy="438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Smallpox epidemic</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Maʻi puʻuliʻiliʻi kills 7,000.</a:t>
            </a:r>
            <a:endParaRPr sz="800">
              <a:solidFill>
                <a:schemeClr val="dk1"/>
              </a:solidFill>
              <a:latin typeface="Roboto"/>
              <a:ea typeface="Roboto"/>
              <a:cs typeface="Roboto"/>
              <a:sym typeface="Roboto"/>
            </a:endParaRPr>
          </a:p>
        </p:txBody>
      </p:sp>
      <p:sp>
        <p:nvSpPr>
          <p:cNvPr id="174" name="Google Shape;174;p18"/>
          <p:cNvSpPr/>
          <p:nvPr/>
        </p:nvSpPr>
        <p:spPr>
          <a:xfrm>
            <a:off x="3920716" y="2734200"/>
            <a:ext cx="19266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cxnSp>
        <p:nvCxnSpPr>
          <p:cNvPr id="175" name="Google Shape;175;p18"/>
          <p:cNvCxnSpPr>
            <a:stCxn id="161" idx="4"/>
          </p:cNvCxnSpPr>
          <p:nvPr/>
        </p:nvCxnSpPr>
        <p:spPr>
          <a:xfrm>
            <a:off x="3355744" y="2145451"/>
            <a:ext cx="3000" cy="724500"/>
          </a:xfrm>
          <a:prstGeom prst="straightConnector1">
            <a:avLst/>
          </a:prstGeom>
          <a:noFill/>
          <a:ln cap="flat" cmpd="sng" w="9525">
            <a:solidFill>
              <a:srgbClr val="000000"/>
            </a:solidFill>
            <a:prstDash val="solid"/>
            <a:round/>
            <a:headEnd len="sm" w="sm" type="none"/>
            <a:tailEnd len="sm" w="sm" type="none"/>
          </a:ln>
        </p:spPr>
      </p:cxnSp>
      <p:sp>
        <p:nvSpPr>
          <p:cNvPr id="176" name="Google Shape;176;p18"/>
          <p:cNvSpPr/>
          <p:nvPr/>
        </p:nvSpPr>
        <p:spPr>
          <a:xfrm>
            <a:off x="428701" y="2733600"/>
            <a:ext cx="2001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cxnSp>
        <p:nvCxnSpPr>
          <p:cNvPr id="177" name="Google Shape;177;p18"/>
          <p:cNvCxnSpPr/>
          <p:nvPr/>
        </p:nvCxnSpPr>
        <p:spPr>
          <a:xfrm>
            <a:off x="3917720" y="2460376"/>
            <a:ext cx="0" cy="406500"/>
          </a:xfrm>
          <a:prstGeom prst="straightConnector1">
            <a:avLst/>
          </a:prstGeom>
          <a:noFill/>
          <a:ln cap="flat" cmpd="sng" w="9525">
            <a:solidFill>
              <a:srgbClr val="000000"/>
            </a:solidFill>
            <a:prstDash val="solid"/>
            <a:round/>
            <a:headEnd len="sm" w="sm" type="none"/>
            <a:tailEnd len="sm" w="sm" type="none"/>
          </a:ln>
        </p:spPr>
      </p:cxnSp>
      <p:sp>
        <p:nvSpPr>
          <p:cNvPr id="178" name="Google Shape;178;p18"/>
          <p:cNvSpPr/>
          <p:nvPr/>
        </p:nvSpPr>
        <p:spPr>
          <a:xfrm>
            <a:off x="4595150" y="2733725"/>
            <a:ext cx="3282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9" name="Google Shape;179;p18"/>
          <p:cNvSpPr txBox="1"/>
          <p:nvPr/>
        </p:nvSpPr>
        <p:spPr>
          <a:xfrm>
            <a:off x="4222528" y="2356847"/>
            <a:ext cx="733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1870</a:t>
            </a:r>
            <a:endParaRPr b="1" sz="1200">
              <a:solidFill>
                <a:schemeClr val="dk1"/>
              </a:solidFill>
              <a:latin typeface="Roboto"/>
              <a:ea typeface="Roboto"/>
              <a:cs typeface="Roboto"/>
              <a:sym typeface="Roboto"/>
            </a:endParaRPr>
          </a:p>
        </p:txBody>
      </p:sp>
      <p:sp>
        <p:nvSpPr>
          <p:cNvPr id="180" name="Google Shape;180;p18"/>
          <p:cNvSpPr/>
          <p:nvPr/>
        </p:nvSpPr>
        <p:spPr>
          <a:xfrm rot="10800000">
            <a:off x="4553943" y="3977068"/>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cxnSp>
        <p:nvCxnSpPr>
          <p:cNvPr id="181" name="Google Shape;181;p18"/>
          <p:cNvCxnSpPr/>
          <p:nvPr/>
        </p:nvCxnSpPr>
        <p:spPr>
          <a:xfrm rot="10800000">
            <a:off x="4589493" y="2742943"/>
            <a:ext cx="9900" cy="1224600"/>
          </a:xfrm>
          <a:prstGeom prst="straightConnector1">
            <a:avLst/>
          </a:prstGeom>
          <a:noFill/>
          <a:ln cap="flat" cmpd="sng" w="9525">
            <a:solidFill>
              <a:srgbClr val="000000"/>
            </a:solidFill>
            <a:prstDash val="solid"/>
            <a:round/>
            <a:headEnd len="sm" w="sm" type="none"/>
            <a:tailEnd len="sm" w="sm" type="none"/>
          </a:ln>
        </p:spPr>
      </p:cxnSp>
      <p:sp>
        <p:nvSpPr>
          <p:cNvPr id="182" name="Google Shape;182;p18"/>
          <p:cNvSpPr txBox="1"/>
          <p:nvPr/>
        </p:nvSpPr>
        <p:spPr>
          <a:xfrm>
            <a:off x="4587894" y="2853754"/>
            <a:ext cx="6816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1874</a:t>
            </a:r>
            <a:endParaRPr b="1" sz="1200">
              <a:solidFill>
                <a:schemeClr val="dk1"/>
              </a:solidFill>
              <a:latin typeface="Roboto"/>
              <a:ea typeface="Roboto"/>
              <a:cs typeface="Roboto"/>
              <a:sym typeface="Roboto"/>
            </a:endParaRPr>
          </a:p>
        </p:txBody>
      </p:sp>
      <p:sp>
        <p:nvSpPr>
          <p:cNvPr id="183" name="Google Shape;183;p18"/>
          <p:cNvSpPr txBox="1"/>
          <p:nvPr/>
        </p:nvSpPr>
        <p:spPr>
          <a:xfrm>
            <a:off x="4850541" y="1455769"/>
            <a:ext cx="945831" cy="620528"/>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Father Damien</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Serves leprosy patients at Kalawao.</a:t>
            </a:r>
            <a:endParaRPr sz="800">
              <a:solidFill>
                <a:schemeClr val="dk1"/>
              </a:solidFill>
              <a:latin typeface="Roboto"/>
              <a:ea typeface="Roboto"/>
              <a:cs typeface="Roboto"/>
              <a:sym typeface="Roboto"/>
            </a:endParaRPr>
          </a:p>
        </p:txBody>
      </p:sp>
      <p:sp>
        <p:nvSpPr>
          <p:cNvPr id="184" name="Google Shape;184;p18"/>
          <p:cNvSpPr/>
          <p:nvPr/>
        </p:nvSpPr>
        <p:spPr>
          <a:xfrm>
            <a:off x="4925091" y="2733600"/>
            <a:ext cx="19266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cxnSp>
        <p:nvCxnSpPr>
          <p:cNvPr id="185" name="Google Shape;185;p18"/>
          <p:cNvCxnSpPr>
            <a:stCxn id="186" idx="4"/>
          </p:cNvCxnSpPr>
          <p:nvPr/>
        </p:nvCxnSpPr>
        <p:spPr>
          <a:xfrm>
            <a:off x="4926825" y="2175240"/>
            <a:ext cx="0" cy="691800"/>
          </a:xfrm>
          <a:prstGeom prst="straightConnector1">
            <a:avLst/>
          </a:prstGeom>
          <a:noFill/>
          <a:ln cap="flat" cmpd="sng" w="9525">
            <a:solidFill>
              <a:srgbClr val="000000"/>
            </a:solidFill>
            <a:prstDash val="solid"/>
            <a:round/>
            <a:headEnd len="sm" w="sm" type="none"/>
            <a:tailEnd len="sm" w="sm" type="none"/>
          </a:ln>
        </p:spPr>
      </p:cxnSp>
      <p:sp>
        <p:nvSpPr>
          <p:cNvPr id="186" name="Google Shape;186;p18"/>
          <p:cNvSpPr/>
          <p:nvPr/>
        </p:nvSpPr>
        <p:spPr>
          <a:xfrm>
            <a:off x="4881375" y="2082840"/>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87" name="Google Shape;187;p18"/>
          <p:cNvSpPr/>
          <p:nvPr/>
        </p:nvSpPr>
        <p:spPr>
          <a:xfrm>
            <a:off x="5426600" y="2731275"/>
            <a:ext cx="6090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188" name="Google Shape;188;p18"/>
          <p:cNvGrpSpPr/>
          <p:nvPr/>
        </p:nvGrpSpPr>
        <p:grpSpPr>
          <a:xfrm>
            <a:off x="5067153" y="2363910"/>
            <a:ext cx="1157796" cy="1630791"/>
            <a:chOff x="2785963" y="2702596"/>
            <a:chExt cx="1176861" cy="1630791"/>
          </a:xfrm>
        </p:grpSpPr>
        <p:sp>
          <p:nvSpPr>
            <p:cNvPr id="189" name="Google Shape;189;p18"/>
            <p:cNvSpPr txBox="1"/>
            <p:nvPr/>
          </p:nvSpPr>
          <p:spPr>
            <a:xfrm>
              <a:off x="2785963" y="2702596"/>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1882</a:t>
              </a:r>
              <a:endParaRPr b="1" sz="1200">
                <a:solidFill>
                  <a:schemeClr val="dk1"/>
                </a:solidFill>
                <a:latin typeface="Roboto"/>
                <a:ea typeface="Roboto"/>
                <a:cs typeface="Roboto"/>
                <a:sym typeface="Roboto"/>
              </a:endParaRPr>
            </a:p>
          </p:txBody>
        </p:sp>
        <p:grpSp>
          <p:nvGrpSpPr>
            <p:cNvPr id="190" name="Google Shape;190;p18"/>
            <p:cNvGrpSpPr/>
            <p:nvPr/>
          </p:nvGrpSpPr>
          <p:grpSpPr>
            <a:xfrm rot="10800000">
              <a:off x="3109441" y="3073917"/>
              <a:ext cx="92400" cy="617400"/>
              <a:chOff x="1809732" y="2363675"/>
              <a:chExt cx="92400" cy="617400"/>
            </a:xfrm>
          </p:grpSpPr>
          <p:cxnSp>
            <p:nvCxnSpPr>
              <p:cNvPr id="191" name="Google Shape;191;p18"/>
              <p:cNvCxnSpPr>
                <a:stCxn id="192" idx="0"/>
                <a:endCxn id="189" idx="2"/>
              </p:cNvCxnSpPr>
              <p:nvPr/>
            </p:nvCxnSpPr>
            <p:spPr>
              <a:xfrm flipH="1">
                <a:off x="1852632" y="2363675"/>
                <a:ext cx="3300" cy="617400"/>
              </a:xfrm>
              <a:prstGeom prst="straightConnector1">
                <a:avLst/>
              </a:prstGeom>
              <a:noFill/>
              <a:ln cap="flat" cmpd="sng" w="9525">
                <a:solidFill>
                  <a:srgbClr val="000000"/>
                </a:solidFill>
                <a:prstDash val="solid"/>
                <a:round/>
                <a:headEnd len="sm" w="sm" type="none"/>
                <a:tailEnd len="sm" w="sm" type="none"/>
              </a:ln>
            </p:spPr>
          </p:cxnSp>
          <p:sp>
            <p:nvSpPr>
              <p:cNvPr id="192" name="Google Shape;192;p18"/>
              <p:cNvSpPr/>
              <p:nvPr/>
            </p:nvSpPr>
            <p:spPr>
              <a:xfrm>
                <a:off x="1809732" y="2363675"/>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193" name="Google Shape;193;p18"/>
            <p:cNvSpPr txBox="1"/>
            <p:nvPr/>
          </p:nvSpPr>
          <p:spPr>
            <a:xfrm>
              <a:off x="3033724" y="3895387"/>
              <a:ext cx="929100" cy="4380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4th smallpox epidemic</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From China; kills 282.</a:t>
              </a:r>
              <a:endParaRPr b="1" sz="800">
                <a:solidFill>
                  <a:schemeClr val="dk1"/>
                </a:solidFill>
                <a:latin typeface="Roboto"/>
                <a:ea typeface="Roboto"/>
                <a:cs typeface="Roboto"/>
                <a:sym typeface="Roboto"/>
              </a:endParaRPr>
            </a:p>
          </p:txBody>
        </p:sp>
      </p:grpSp>
      <p:sp>
        <p:nvSpPr>
          <p:cNvPr id="194" name="Google Shape;194;p18"/>
          <p:cNvSpPr txBox="1"/>
          <p:nvPr/>
        </p:nvSpPr>
        <p:spPr>
          <a:xfrm>
            <a:off x="5722519" y="2845516"/>
            <a:ext cx="6816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1899</a:t>
            </a:r>
            <a:endParaRPr b="1" sz="1200">
              <a:solidFill>
                <a:schemeClr val="dk1"/>
              </a:solidFill>
              <a:latin typeface="Roboto"/>
              <a:ea typeface="Roboto"/>
              <a:cs typeface="Roboto"/>
              <a:sym typeface="Roboto"/>
            </a:endParaRPr>
          </a:p>
        </p:txBody>
      </p:sp>
      <p:sp>
        <p:nvSpPr>
          <p:cNvPr id="195" name="Google Shape;195;p18"/>
          <p:cNvSpPr txBox="1"/>
          <p:nvPr/>
        </p:nvSpPr>
        <p:spPr>
          <a:xfrm>
            <a:off x="5907300" y="1169125"/>
            <a:ext cx="979200" cy="438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Bubonic plague</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61 deaths.</a:t>
            </a:r>
            <a:endParaRPr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Chinatown destroyed.</a:t>
            </a:r>
            <a:endParaRPr sz="800">
              <a:solidFill>
                <a:schemeClr val="dk1"/>
              </a:solidFill>
              <a:latin typeface="Roboto"/>
              <a:ea typeface="Roboto"/>
              <a:cs typeface="Roboto"/>
              <a:sym typeface="Roboto"/>
            </a:endParaRPr>
          </a:p>
        </p:txBody>
      </p:sp>
      <p:sp>
        <p:nvSpPr>
          <p:cNvPr id="196" name="Google Shape;196;p18"/>
          <p:cNvSpPr/>
          <p:nvPr/>
        </p:nvSpPr>
        <p:spPr>
          <a:xfrm>
            <a:off x="5983775" y="1817428"/>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7" name="Google Shape;197;p18"/>
          <p:cNvSpPr/>
          <p:nvPr/>
        </p:nvSpPr>
        <p:spPr>
          <a:xfrm>
            <a:off x="6505900" y="2736025"/>
            <a:ext cx="3282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198" name="Google Shape;198;p18"/>
          <p:cNvGrpSpPr/>
          <p:nvPr/>
        </p:nvGrpSpPr>
        <p:grpSpPr>
          <a:xfrm>
            <a:off x="6146453" y="2359147"/>
            <a:ext cx="1885611" cy="1935816"/>
            <a:chOff x="3899375" y="2702596"/>
            <a:chExt cx="1916661" cy="1935816"/>
          </a:xfrm>
        </p:grpSpPr>
        <p:sp>
          <p:nvSpPr>
            <p:cNvPr id="199" name="Google Shape;199;p18"/>
            <p:cNvSpPr txBox="1"/>
            <p:nvPr/>
          </p:nvSpPr>
          <p:spPr>
            <a:xfrm>
              <a:off x="3899375" y="2702596"/>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1911</a:t>
              </a:r>
              <a:endParaRPr b="1" sz="1200">
                <a:solidFill>
                  <a:schemeClr val="dk1"/>
                </a:solidFill>
                <a:latin typeface="Roboto"/>
                <a:ea typeface="Roboto"/>
                <a:cs typeface="Roboto"/>
                <a:sym typeface="Roboto"/>
              </a:endParaRPr>
            </a:p>
          </p:txBody>
        </p:sp>
        <p:grpSp>
          <p:nvGrpSpPr>
            <p:cNvPr id="200" name="Google Shape;200;p18"/>
            <p:cNvGrpSpPr/>
            <p:nvPr/>
          </p:nvGrpSpPr>
          <p:grpSpPr>
            <a:xfrm rot="10800000">
              <a:off x="4222853" y="3073917"/>
              <a:ext cx="92400" cy="1036500"/>
              <a:chOff x="696320" y="1944575"/>
              <a:chExt cx="92400" cy="1036500"/>
            </a:xfrm>
          </p:grpSpPr>
          <p:cxnSp>
            <p:nvCxnSpPr>
              <p:cNvPr id="201" name="Google Shape;201;p18"/>
              <p:cNvCxnSpPr>
                <a:stCxn id="202" idx="0"/>
                <a:endCxn id="199" idx="2"/>
              </p:cNvCxnSpPr>
              <p:nvPr/>
            </p:nvCxnSpPr>
            <p:spPr>
              <a:xfrm flipH="1">
                <a:off x="739220" y="1944575"/>
                <a:ext cx="3300" cy="1036500"/>
              </a:xfrm>
              <a:prstGeom prst="straightConnector1">
                <a:avLst/>
              </a:prstGeom>
              <a:noFill/>
              <a:ln cap="flat" cmpd="sng" w="9525">
                <a:solidFill>
                  <a:srgbClr val="000000"/>
                </a:solidFill>
                <a:prstDash val="solid"/>
                <a:round/>
                <a:headEnd len="sm" w="sm" type="none"/>
                <a:tailEnd len="sm" w="sm" type="none"/>
              </a:ln>
            </p:spPr>
          </p:cxnSp>
          <p:sp>
            <p:nvSpPr>
              <p:cNvPr id="202" name="Google Shape;202;p18"/>
              <p:cNvSpPr/>
              <p:nvPr/>
            </p:nvSpPr>
            <p:spPr>
              <a:xfrm>
                <a:off x="696320" y="1944575"/>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203" name="Google Shape;203;p18"/>
            <p:cNvSpPr txBox="1"/>
            <p:nvPr/>
          </p:nvSpPr>
          <p:spPr>
            <a:xfrm>
              <a:off x="4147136" y="4126612"/>
              <a:ext cx="1668900" cy="5118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Yellow fever</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Fumigation and sanitation to control mosquitoes.</a:t>
              </a:r>
              <a:endParaRPr b="1" sz="800">
                <a:solidFill>
                  <a:schemeClr val="dk1"/>
                </a:solidFill>
                <a:latin typeface="Roboto"/>
                <a:ea typeface="Roboto"/>
                <a:cs typeface="Roboto"/>
                <a:sym typeface="Roboto"/>
              </a:endParaRPr>
            </a:p>
          </p:txBody>
        </p:sp>
      </p:grpSp>
      <p:sp>
        <p:nvSpPr>
          <p:cNvPr id="204" name="Google Shape;204;p18"/>
          <p:cNvSpPr/>
          <p:nvPr/>
        </p:nvSpPr>
        <p:spPr>
          <a:xfrm>
            <a:off x="6827850" y="2734950"/>
            <a:ext cx="2682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205" name="Google Shape;205;p18"/>
          <p:cNvGrpSpPr/>
          <p:nvPr/>
        </p:nvGrpSpPr>
        <p:grpSpPr>
          <a:xfrm>
            <a:off x="6491394" y="1286766"/>
            <a:ext cx="2338149" cy="1955363"/>
            <a:chOff x="2616814" y="1631290"/>
            <a:chExt cx="2376651" cy="1955363"/>
          </a:xfrm>
        </p:grpSpPr>
        <p:grpSp>
          <p:nvGrpSpPr>
            <p:cNvPr id="206" name="Google Shape;206;p18"/>
            <p:cNvGrpSpPr/>
            <p:nvPr/>
          </p:nvGrpSpPr>
          <p:grpSpPr>
            <a:xfrm>
              <a:off x="2917815" y="2180940"/>
              <a:ext cx="92400" cy="1034400"/>
              <a:chOff x="-1044926" y="1944575"/>
              <a:chExt cx="92400" cy="1034400"/>
            </a:xfrm>
          </p:grpSpPr>
          <p:cxnSp>
            <p:nvCxnSpPr>
              <p:cNvPr id="207" name="Google Shape;207;p18"/>
              <p:cNvCxnSpPr>
                <a:stCxn id="208" idx="0"/>
                <a:endCxn id="209" idx="0"/>
              </p:cNvCxnSpPr>
              <p:nvPr/>
            </p:nvCxnSpPr>
            <p:spPr>
              <a:xfrm flipH="1">
                <a:off x="-999626" y="1944575"/>
                <a:ext cx="900" cy="1034400"/>
              </a:xfrm>
              <a:prstGeom prst="straightConnector1">
                <a:avLst/>
              </a:prstGeom>
              <a:noFill/>
              <a:ln cap="flat" cmpd="sng" w="9525">
                <a:solidFill>
                  <a:srgbClr val="000000"/>
                </a:solidFill>
                <a:prstDash val="solid"/>
                <a:round/>
                <a:headEnd len="sm" w="sm" type="none"/>
                <a:tailEnd len="sm" w="sm" type="none"/>
              </a:ln>
            </p:spPr>
          </p:cxnSp>
          <p:sp>
            <p:nvSpPr>
              <p:cNvPr id="208" name="Google Shape;208;p18"/>
              <p:cNvSpPr/>
              <p:nvPr/>
            </p:nvSpPr>
            <p:spPr>
              <a:xfrm>
                <a:off x="-1044926" y="1944575"/>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209" name="Google Shape;209;p18"/>
            <p:cNvSpPr txBox="1"/>
            <p:nvPr/>
          </p:nvSpPr>
          <p:spPr>
            <a:xfrm>
              <a:off x="2616814" y="3215253"/>
              <a:ext cx="6927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1919</a:t>
              </a:r>
              <a:endParaRPr b="1" sz="1200">
                <a:solidFill>
                  <a:schemeClr val="dk1"/>
                </a:solidFill>
                <a:latin typeface="Roboto"/>
                <a:ea typeface="Roboto"/>
                <a:cs typeface="Roboto"/>
                <a:sym typeface="Roboto"/>
              </a:endParaRPr>
            </a:p>
          </p:txBody>
        </p:sp>
        <p:sp>
          <p:nvSpPr>
            <p:cNvPr id="210" name="Google Shape;210;p18"/>
            <p:cNvSpPr txBox="1"/>
            <p:nvPr/>
          </p:nvSpPr>
          <p:spPr>
            <a:xfrm>
              <a:off x="2843365" y="1631290"/>
              <a:ext cx="2150100" cy="638484"/>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Spanish Flu 1918-20 kills 2,300 </a:t>
              </a:r>
              <a:endParaRPr/>
            </a:p>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Hawaiian Medicine Board</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Licensure for Lāʻau Lapaʻau practitioners.</a:t>
              </a:r>
              <a:endParaRPr sz="800">
                <a:solidFill>
                  <a:schemeClr val="dk1"/>
                </a:solidFill>
                <a:latin typeface="Roboto"/>
                <a:ea typeface="Roboto"/>
                <a:cs typeface="Roboto"/>
                <a:sym typeface="Roboto"/>
              </a:endParaRPr>
            </a:p>
          </p:txBody>
        </p:sp>
      </p:grpSp>
      <p:sp>
        <p:nvSpPr>
          <p:cNvPr id="211" name="Google Shape;211;p18"/>
          <p:cNvSpPr txBox="1"/>
          <p:nvPr/>
        </p:nvSpPr>
        <p:spPr>
          <a:xfrm>
            <a:off x="6892628" y="2356860"/>
            <a:ext cx="733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1959</a:t>
            </a:r>
            <a:endParaRPr b="1" sz="1200">
              <a:solidFill>
                <a:schemeClr val="dk1"/>
              </a:solidFill>
              <a:latin typeface="Roboto"/>
              <a:ea typeface="Roboto"/>
              <a:cs typeface="Roboto"/>
              <a:sym typeface="Roboto"/>
            </a:endParaRPr>
          </a:p>
        </p:txBody>
      </p:sp>
      <p:cxnSp>
        <p:nvCxnSpPr>
          <p:cNvPr id="212" name="Google Shape;212;p18"/>
          <p:cNvCxnSpPr/>
          <p:nvPr/>
        </p:nvCxnSpPr>
        <p:spPr>
          <a:xfrm rot="10800000">
            <a:off x="7253518" y="2733793"/>
            <a:ext cx="6000" cy="642300"/>
          </a:xfrm>
          <a:prstGeom prst="straightConnector1">
            <a:avLst/>
          </a:prstGeom>
          <a:noFill/>
          <a:ln cap="flat" cmpd="sng" w="9525">
            <a:solidFill>
              <a:srgbClr val="000000"/>
            </a:solidFill>
            <a:prstDash val="solid"/>
            <a:round/>
            <a:headEnd len="sm" w="sm" type="none"/>
            <a:tailEnd len="sm" w="sm" type="none"/>
          </a:ln>
        </p:spPr>
      </p:cxnSp>
      <p:sp>
        <p:nvSpPr>
          <p:cNvPr id="213" name="Google Shape;213;p18"/>
          <p:cNvSpPr txBox="1"/>
          <p:nvPr/>
        </p:nvSpPr>
        <p:spPr>
          <a:xfrm>
            <a:off x="7128350" y="3416750"/>
            <a:ext cx="1358400" cy="406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Hawaii is proclaimed a state by U.S. congress</a:t>
            </a:r>
            <a:endParaRPr sz="800">
              <a:solidFill>
                <a:schemeClr val="dk1"/>
              </a:solidFill>
              <a:latin typeface="Roboto"/>
              <a:ea typeface="Roboto"/>
              <a:cs typeface="Roboto"/>
              <a:sym typeface="Roboto"/>
            </a:endParaRPr>
          </a:p>
        </p:txBody>
      </p:sp>
      <p:sp>
        <p:nvSpPr>
          <p:cNvPr id="214" name="Google Shape;214;p18"/>
          <p:cNvSpPr/>
          <p:nvPr/>
        </p:nvSpPr>
        <p:spPr>
          <a:xfrm rot="10800000">
            <a:off x="7214068" y="3359893"/>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15" name="Google Shape;215;p18"/>
          <p:cNvSpPr/>
          <p:nvPr/>
        </p:nvSpPr>
        <p:spPr>
          <a:xfrm>
            <a:off x="7253600" y="2733600"/>
            <a:ext cx="3282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cxnSp>
        <p:nvCxnSpPr>
          <p:cNvPr id="216" name="Google Shape;216;p18"/>
          <p:cNvCxnSpPr/>
          <p:nvPr/>
        </p:nvCxnSpPr>
        <p:spPr>
          <a:xfrm>
            <a:off x="6029225" y="1817428"/>
            <a:ext cx="6300" cy="1040100"/>
          </a:xfrm>
          <a:prstGeom prst="straightConnector1">
            <a:avLst/>
          </a:prstGeom>
          <a:noFill/>
          <a:ln cap="flat" cmpd="sng" w="9525">
            <a:solidFill>
              <a:srgbClr val="000000"/>
            </a:solidFill>
            <a:prstDash val="solid"/>
            <a:round/>
            <a:headEnd len="sm" w="sm" type="none"/>
            <a:tailEnd len="sm" w="sm" type="none"/>
          </a:ln>
        </p:spPr>
      </p:cxnSp>
      <p:sp>
        <p:nvSpPr>
          <p:cNvPr id="217" name="Google Shape;217;p18"/>
          <p:cNvSpPr/>
          <p:nvPr/>
        </p:nvSpPr>
        <p:spPr>
          <a:xfrm>
            <a:off x="7585150" y="2733600"/>
            <a:ext cx="11046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218" name="Google Shape;218;p18"/>
          <p:cNvGrpSpPr/>
          <p:nvPr/>
        </p:nvGrpSpPr>
        <p:grpSpPr>
          <a:xfrm>
            <a:off x="7162803" y="1921550"/>
            <a:ext cx="1606861" cy="1312689"/>
            <a:chOff x="418536" y="2273974"/>
            <a:chExt cx="1633321" cy="1312689"/>
          </a:xfrm>
        </p:grpSpPr>
        <p:sp>
          <p:nvSpPr>
            <p:cNvPr id="219" name="Google Shape;219;p18"/>
            <p:cNvSpPr txBox="1"/>
            <p:nvPr/>
          </p:nvSpPr>
          <p:spPr>
            <a:xfrm>
              <a:off x="418536" y="3215263"/>
              <a:ext cx="8712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Roboto"/>
                <a:buNone/>
              </a:pPr>
              <a:r>
                <a:rPr b="1" lang="en-US" sz="1200">
                  <a:solidFill>
                    <a:schemeClr val="dk1"/>
                  </a:solidFill>
                  <a:latin typeface="Roboto"/>
                  <a:ea typeface="Roboto"/>
                  <a:cs typeface="Roboto"/>
                  <a:sym typeface="Roboto"/>
                </a:rPr>
                <a:t>1965</a:t>
              </a:r>
              <a:endParaRPr b="1" sz="1200">
                <a:solidFill>
                  <a:schemeClr val="dk1"/>
                </a:solidFill>
                <a:latin typeface="Roboto"/>
                <a:ea typeface="Roboto"/>
                <a:cs typeface="Roboto"/>
                <a:sym typeface="Roboto"/>
              </a:endParaRPr>
            </a:p>
          </p:txBody>
        </p:sp>
        <p:grpSp>
          <p:nvGrpSpPr>
            <p:cNvPr id="220" name="Google Shape;220;p18"/>
            <p:cNvGrpSpPr/>
            <p:nvPr/>
          </p:nvGrpSpPr>
          <p:grpSpPr>
            <a:xfrm>
              <a:off x="793889" y="2800065"/>
              <a:ext cx="92400" cy="421350"/>
              <a:chOff x="758438" y="2563700"/>
              <a:chExt cx="92400" cy="421350"/>
            </a:xfrm>
          </p:grpSpPr>
          <p:cxnSp>
            <p:nvCxnSpPr>
              <p:cNvPr id="221" name="Google Shape;221;p18"/>
              <p:cNvCxnSpPr/>
              <p:nvPr/>
            </p:nvCxnSpPr>
            <p:spPr>
              <a:xfrm>
                <a:off x="804638" y="2625650"/>
                <a:ext cx="0" cy="359400"/>
              </a:xfrm>
              <a:prstGeom prst="straightConnector1">
                <a:avLst/>
              </a:prstGeom>
              <a:noFill/>
              <a:ln cap="flat" cmpd="sng" w="9525">
                <a:solidFill>
                  <a:srgbClr val="000000"/>
                </a:solidFill>
                <a:prstDash val="solid"/>
                <a:round/>
                <a:headEnd len="sm" w="sm" type="none"/>
                <a:tailEnd len="sm" w="sm" type="none"/>
              </a:ln>
            </p:spPr>
          </p:cxnSp>
          <p:sp>
            <p:nvSpPr>
              <p:cNvPr id="222" name="Google Shape;222;p18"/>
              <p:cNvSpPr/>
              <p:nvPr/>
            </p:nvSpPr>
            <p:spPr>
              <a:xfrm>
                <a:off x="758438"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223" name="Google Shape;223;p18"/>
            <p:cNvSpPr txBox="1"/>
            <p:nvPr/>
          </p:nvSpPr>
          <p:spPr>
            <a:xfrm>
              <a:off x="745657" y="2273974"/>
              <a:ext cx="1306200" cy="5262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Roboto"/>
                <a:buNone/>
              </a:pPr>
              <a:r>
                <a:rPr b="1" lang="en-US" sz="800">
                  <a:solidFill>
                    <a:schemeClr val="dk1"/>
                  </a:solidFill>
                  <a:latin typeface="Roboto"/>
                  <a:ea typeface="Roboto"/>
                  <a:cs typeface="Roboto"/>
                  <a:sym typeface="Roboto"/>
                </a:rPr>
                <a:t>Hawaiian Medicine Board is abolished</a:t>
              </a:r>
              <a:endParaRPr b="1" sz="8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800"/>
                <a:buFont typeface="Roboto"/>
                <a:buNone/>
              </a:pPr>
              <a:r>
                <a:rPr lang="en-US" sz="800">
                  <a:solidFill>
                    <a:schemeClr val="dk1"/>
                  </a:solidFill>
                  <a:latin typeface="Roboto"/>
                  <a:ea typeface="Roboto"/>
                  <a:cs typeface="Roboto"/>
                  <a:sym typeface="Roboto"/>
                </a:rPr>
                <a:t>Lāʻau Lapaʻau no longer licensed.</a:t>
              </a:r>
              <a:endParaRPr sz="800">
                <a:solidFill>
                  <a:schemeClr val="dk1"/>
                </a:solidFill>
                <a:latin typeface="Roboto"/>
                <a:ea typeface="Roboto"/>
                <a:cs typeface="Roboto"/>
                <a:sym typeface="Roboto"/>
              </a:endParaRPr>
            </a:p>
          </p:txBody>
        </p:sp>
      </p:grpSp>
      <p:sp>
        <p:nvSpPr>
          <p:cNvPr id="224" name="Google Shape;224;p18"/>
          <p:cNvSpPr txBox="1"/>
          <p:nvPr/>
        </p:nvSpPr>
        <p:spPr>
          <a:xfrm>
            <a:off x="169149" y="116433"/>
            <a:ext cx="8660393" cy="1051840"/>
          </a:xfrm>
          <a:prstGeom prst="rect">
            <a:avLst/>
          </a:prstGeom>
          <a:solidFill>
            <a:srgbClr val="FFFFFF"/>
          </a:solid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marR="0" rtl="0" algn="ctr">
              <a:spcBef>
                <a:spcPts val="0"/>
              </a:spcBef>
              <a:spcAft>
                <a:spcPts val="0"/>
              </a:spcAft>
              <a:buClr>
                <a:srgbClr val="0C343D"/>
              </a:buClr>
              <a:buSzPts val="1800"/>
              <a:buFont typeface="Roboto"/>
              <a:buNone/>
            </a:pPr>
            <a:r>
              <a:rPr lang="en-US" sz="1800">
                <a:solidFill>
                  <a:srgbClr val="0C343D"/>
                </a:solidFill>
                <a:latin typeface="Roboto"/>
                <a:ea typeface="Roboto"/>
                <a:cs typeface="Roboto"/>
                <a:sym typeface="Roboto"/>
              </a:rPr>
              <a:t> </a:t>
            </a:r>
            <a:r>
              <a:rPr lang="en-US" sz="2000">
                <a:solidFill>
                  <a:srgbClr val="0C343D"/>
                </a:solidFill>
                <a:latin typeface="Roboto"/>
                <a:ea typeface="Roboto"/>
                <a:cs typeface="Roboto"/>
                <a:sym typeface="Roboto"/>
              </a:rPr>
              <a:t>Hawaiʻi’s historical relationship with introduced disease</a:t>
            </a:r>
            <a:endParaRPr sz="2000">
              <a:solidFill>
                <a:srgbClr val="0C343D"/>
              </a:solidFill>
              <a:latin typeface="Roboto"/>
              <a:ea typeface="Roboto"/>
              <a:cs typeface="Roboto"/>
              <a:sym typeface="Roboto"/>
            </a:endParaRPr>
          </a:p>
          <a:p>
            <a:pPr indent="0" lvl="0" marL="0" marR="0" rtl="0" algn="ctr">
              <a:spcBef>
                <a:spcPts val="0"/>
              </a:spcBef>
              <a:spcAft>
                <a:spcPts val="0"/>
              </a:spcAft>
              <a:buClr>
                <a:srgbClr val="0C343D"/>
              </a:buClr>
              <a:buSzPts val="1200"/>
              <a:buFont typeface="Arial"/>
              <a:buNone/>
            </a:pPr>
            <a:r>
              <a:rPr lang="en-US" sz="1200">
                <a:solidFill>
                  <a:srgbClr val="0C343D"/>
                </a:solidFill>
                <a:latin typeface="Arial"/>
                <a:ea typeface="Arial"/>
                <a:cs typeface="Arial"/>
                <a:sym typeface="Arial"/>
              </a:rPr>
              <a:t>Centuries of isolation left Native Hawaiians with no </a:t>
            </a:r>
            <a:r>
              <a:rPr lang="en-US" sz="1200" u="sng">
                <a:solidFill>
                  <a:schemeClr val="hlink"/>
                </a:solidFill>
                <a:latin typeface="Arial"/>
                <a:ea typeface="Arial"/>
                <a:cs typeface="Arial"/>
                <a:sym typeface="Arial"/>
                <a:hlinkClick r:id="rId3"/>
              </a:rPr>
              <a:t>immunity</a:t>
            </a:r>
            <a:r>
              <a:rPr lang="en-US" sz="1200">
                <a:solidFill>
                  <a:srgbClr val="0C343D"/>
                </a:solidFill>
                <a:latin typeface="Arial"/>
                <a:ea typeface="Arial"/>
                <a:cs typeface="Arial"/>
                <a:sym typeface="Arial"/>
              </a:rPr>
              <a:t> to introduced diseases. </a:t>
            </a:r>
            <a:endParaRPr sz="1200">
              <a:solidFill>
                <a:srgbClr val="0C343D"/>
              </a:solidFill>
              <a:latin typeface="Arial"/>
              <a:ea typeface="Arial"/>
              <a:cs typeface="Arial"/>
              <a:sym typeface="Arial"/>
            </a:endParaRPr>
          </a:p>
          <a:p>
            <a:pPr indent="0" lvl="0" marL="0" marR="0" rtl="0" algn="ctr">
              <a:spcBef>
                <a:spcPts val="0"/>
              </a:spcBef>
              <a:spcAft>
                <a:spcPts val="0"/>
              </a:spcAft>
              <a:buClr>
                <a:srgbClr val="0C343D"/>
              </a:buClr>
              <a:buSzPts val="1200"/>
              <a:buFont typeface="Arial"/>
              <a:buNone/>
            </a:pPr>
            <a:r>
              <a:rPr lang="en-US" sz="1200" u="sng">
                <a:solidFill>
                  <a:schemeClr val="hlink"/>
                </a:solidFill>
                <a:latin typeface="Arial"/>
                <a:ea typeface="Arial"/>
                <a:cs typeface="Arial"/>
                <a:sym typeface="Arial"/>
                <a:hlinkClick r:id="rId4"/>
              </a:rPr>
              <a:t>Laʻau lapaʻau</a:t>
            </a:r>
            <a:r>
              <a:rPr lang="en-US" sz="1200">
                <a:solidFill>
                  <a:srgbClr val="0C343D"/>
                </a:solidFill>
                <a:latin typeface="Arial"/>
                <a:ea typeface="Arial"/>
                <a:cs typeface="Arial"/>
                <a:sym typeface="Arial"/>
              </a:rPr>
              <a:t>, traditional herbal medicine, worked for familiar illnesses but was ineffective against introduced diseases.</a:t>
            </a:r>
            <a:endParaRPr/>
          </a:p>
          <a:p>
            <a:pPr indent="0" lvl="0" marL="0" marR="0" rtl="0" algn="ctr">
              <a:spcBef>
                <a:spcPts val="0"/>
              </a:spcBef>
              <a:spcAft>
                <a:spcPts val="0"/>
              </a:spcAft>
              <a:buClr>
                <a:srgbClr val="0C343D"/>
              </a:buClr>
              <a:buSzPts val="1200"/>
              <a:buFont typeface="Arial"/>
              <a:buNone/>
            </a:pPr>
            <a:r>
              <a:rPr lang="en-US" sz="1200">
                <a:solidFill>
                  <a:srgbClr val="0C343D"/>
                </a:solidFill>
                <a:latin typeface="Arial"/>
                <a:ea typeface="Arial"/>
                <a:cs typeface="Arial"/>
                <a:sym typeface="Arial"/>
              </a:rPr>
              <a:t>Learn more about </a:t>
            </a:r>
            <a:r>
              <a:rPr lang="en-US" sz="1200" u="sng">
                <a:solidFill>
                  <a:schemeClr val="hlink"/>
                </a:solidFill>
                <a:latin typeface="Arial"/>
                <a:ea typeface="Arial"/>
                <a:cs typeface="Arial"/>
                <a:sym typeface="Arial"/>
                <a:hlinkClick r:id="rId5"/>
              </a:rPr>
              <a:t>cholera</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6"/>
              </a:rPr>
              <a:t>measles</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7"/>
              </a:rPr>
              <a:t>smallpox</a:t>
            </a:r>
            <a:r>
              <a:rPr lang="en-US" sz="1200">
                <a:solidFill>
                  <a:srgbClr val="0070C0"/>
                </a:solidFill>
                <a:latin typeface="Arial"/>
                <a:ea typeface="Arial"/>
                <a:cs typeface="Arial"/>
                <a:sym typeface="Arial"/>
              </a:rPr>
              <a:t>,</a:t>
            </a:r>
            <a:r>
              <a:rPr lang="en-US" sz="1200" u="sng">
                <a:solidFill>
                  <a:schemeClr val="hlink"/>
                </a:solidFill>
                <a:latin typeface="Arial"/>
                <a:ea typeface="Arial"/>
                <a:cs typeface="Arial"/>
                <a:sym typeface="Arial"/>
                <a:hlinkClick r:id="rId8"/>
              </a:rPr>
              <a:t> leprosy</a:t>
            </a:r>
            <a:r>
              <a:rPr lang="en-US" sz="1200" u="sng">
                <a:solidFill>
                  <a:schemeClr val="hlink"/>
                </a:solidFill>
                <a:latin typeface="Arial"/>
                <a:ea typeface="Arial"/>
                <a:cs typeface="Arial"/>
                <a:sym typeface="Arial"/>
                <a:hlinkClick r:id="rId9"/>
              </a:rPr>
              <a:t>,</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10"/>
              </a:rPr>
              <a:t>Spanish</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11"/>
              </a:rPr>
              <a:t>flu</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12"/>
              </a:rPr>
              <a:t>whooping cough</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13"/>
              </a:rPr>
              <a:t>bubonic plague</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14"/>
              </a:rPr>
              <a:t>scarlet fever</a:t>
            </a:r>
            <a:r>
              <a:rPr lang="en-US" sz="1200">
                <a:solidFill>
                  <a:srgbClr val="0C343D"/>
                </a:solidFill>
                <a:latin typeface="Arial"/>
                <a:ea typeface="Arial"/>
                <a:cs typeface="Arial"/>
                <a:sym typeface="Arial"/>
              </a:rPr>
              <a:t>. </a:t>
            </a:r>
            <a:endParaRPr/>
          </a:p>
          <a:p>
            <a:pPr indent="0" lvl="0" marL="0" marR="0" rtl="0" algn="ctr">
              <a:spcBef>
                <a:spcPts val="0"/>
              </a:spcBef>
              <a:spcAft>
                <a:spcPts val="0"/>
              </a:spcAft>
              <a:buClr>
                <a:srgbClr val="0C343D"/>
              </a:buClr>
              <a:buSzPts val="2000"/>
              <a:buFont typeface="Roboto"/>
              <a:buNone/>
            </a:pPr>
            <a:r>
              <a:rPr lang="en-US" sz="2000">
                <a:solidFill>
                  <a:srgbClr val="0C343D"/>
                </a:solidFill>
                <a:latin typeface="Roboto"/>
                <a:ea typeface="Roboto"/>
                <a:cs typeface="Roboto"/>
                <a:sym typeface="Roboto"/>
              </a:rPr>
              <a:t>  </a:t>
            </a:r>
            <a:endParaRPr sz="2000">
              <a:solidFill>
                <a:srgbClr val="0C343D"/>
              </a:solidFill>
              <a:latin typeface="Roboto"/>
              <a:ea typeface="Roboto"/>
              <a:cs typeface="Roboto"/>
              <a:sym typeface="Roboto"/>
            </a:endParaRPr>
          </a:p>
        </p:txBody>
      </p:sp>
      <p:sp>
        <p:nvSpPr>
          <p:cNvPr id="225" name="Google Shape;225;p18"/>
          <p:cNvSpPr txBox="1"/>
          <p:nvPr/>
        </p:nvSpPr>
        <p:spPr>
          <a:xfrm>
            <a:off x="1004825" y="4492422"/>
            <a:ext cx="8021078" cy="446276"/>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dk1"/>
              </a:buClr>
              <a:buSzPts val="1100"/>
              <a:buFont typeface="Arial"/>
              <a:buNone/>
            </a:pPr>
            <a:r>
              <a:t/>
            </a:r>
            <a:endParaRPr sz="1100" u="sng">
              <a:solidFill>
                <a:schemeClr val="hlink"/>
              </a:solidFill>
              <a:latin typeface="Arial"/>
              <a:ea typeface="Arial"/>
              <a:cs typeface="Arial"/>
              <a:sym typeface="Arial"/>
              <a:hlinkClick r:id="rId15"/>
            </a:endParaRPr>
          </a:p>
          <a:p>
            <a:pPr indent="0" lvl="0" marL="0" marR="0" rtl="0" algn="l">
              <a:spcBef>
                <a:spcPts val="0"/>
              </a:spcBef>
              <a:spcAft>
                <a:spcPts val="0"/>
              </a:spcAft>
              <a:buClr>
                <a:schemeClr val="dk1"/>
              </a:buClr>
              <a:buSzPts val="1100"/>
              <a:buFont typeface="Arial"/>
              <a:buNone/>
            </a:pPr>
            <a:r>
              <a:rPr lang="en-US" sz="1200" u="sng">
                <a:solidFill>
                  <a:schemeClr val="hlink"/>
                </a:solidFill>
                <a:latin typeface="Arial"/>
                <a:ea typeface="Arial"/>
                <a:cs typeface="Arial"/>
                <a:sym typeface="Arial"/>
                <a:hlinkClick r:id="rId16"/>
              </a:rPr>
              <a:t>“Hawaiian Health Timeline and Events.”</a:t>
            </a:r>
            <a:r>
              <a:rPr lang="en-US" sz="1200">
                <a:solidFill>
                  <a:srgbClr val="385623"/>
                </a:solidFill>
                <a:latin typeface="Arial"/>
                <a:ea typeface="Arial"/>
                <a:cs typeface="Arial"/>
                <a:sym typeface="Arial"/>
              </a:rPr>
              <a:t> Kekuni Blaisdell, 1998. Updated by Papa Ola Lokahi, 2016</a:t>
            </a:r>
            <a:endParaRPr sz="1200">
              <a:solidFill>
                <a:srgbClr val="385623"/>
              </a:solidFill>
              <a:latin typeface="Arial"/>
              <a:ea typeface="Arial"/>
              <a:cs typeface="Arial"/>
              <a:sym typeface="Arial"/>
            </a:endParaRPr>
          </a:p>
        </p:txBody>
      </p:sp>
      <p:sp>
        <p:nvSpPr>
          <p:cNvPr id="226" name="Google Shape;226;p18"/>
          <p:cNvSpPr txBox="1"/>
          <p:nvPr/>
        </p:nvSpPr>
        <p:spPr>
          <a:xfrm>
            <a:off x="8206721" y="2869502"/>
            <a:ext cx="861080" cy="430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Roboto"/>
                <a:ea typeface="Roboto"/>
                <a:cs typeface="Roboto"/>
                <a:sym typeface="Roboto"/>
              </a:rPr>
              <a:t>2019</a:t>
            </a:r>
            <a:endParaRPr/>
          </a:p>
          <a:p>
            <a:pPr indent="0" lvl="0" marL="0" marR="0" rtl="0" algn="l">
              <a:spcBef>
                <a:spcPts val="0"/>
              </a:spcBef>
              <a:spcAft>
                <a:spcPts val="0"/>
              </a:spcAft>
              <a:buNone/>
            </a:pPr>
            <a:r>
              <a:rPr b="1" lang="en-US" sz="1000">
                <a:solidFill>
                  <a:schemeClr val="dk1"/>
                </a:solidFill>
                <a:latin typeface="Roboto"/>
                <a:ea typeface="Roboto"/>
                <a:cs typeface="Roboto"/>
                <a:sym typeface="Roboto"/>
              </a:rPr>
              <a:t>COVID-19</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63921"/>
          </a:schemeClr>
        </a:solidFill>
      </p:bgPr>
    </p:bg>
    <p:spTree>
      <p:nvGrpSpPr>
        <p:cNvPr id="230" name="Shape 230"/>
        <p:cNvGrpSpPr/>
        <p:nvPr/>
      </p:nvGrpSpPr>
      <p:grpSpPr>
        <a:xfrm>
          <a:off x="0" y="0"/>
          <a:ext cx="0" cy="0"/>
          <a:chOff x="0" y="0"/>
          <a:chExt cx="0" cy="0"/>
        </a:xfrm>
      </p:grpSpPr>
      <p:sp>
        <p:nvSpPr>
          <p:cNvPr id="231" name="Google Shape;231;p19"/>
          <p:cNvSpPr/>
          <p:nvPr/>
        </p:nvSpPr>
        <p:spPr>
          <a:xfrm>
            <a:off x="4940700" y="763793"/>
            <a:ext cx="4009662" cy="3900806"/>
          </a:xfrm>
          <a:prstGeom prst="rect">
            <a:avLst/>
          </a:prstGeom>
          <a:solidFill>
            <a:srgbClr val="0C343D">
              <a:alpha val="28235"/>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2" name="Google Shape;232;p19"/>
          <p:cNvSpPr txBox="1"/>
          <p:nvPr/>
        </p:nvSpPr>
        <p:spPr>
          <a:xfrm>
            <a:off x="-1" y="580913"/>
            <a:ext cx="5101839" cy="4562587"/>
          </a:xfrm>
          <a:prstGeom prst="rect">
            <a:avLst/>
          </a:prstGeom>
          <a:solidFill>
            <a:srgbClr val="FFFFFF"/>
          </a:solidFill>
          <a:ln cap="flat" cmpd="sng" w="9525">
            <a:solidFill>
              <a:srgbClr val="FFFFFF"/>
            </a:solidFill>
            <a:prstDash val="solid"/>
            <a:round/>
            <a:headEnd len="sm" w="sm" type="none"/>
            <a:tailEnd len="sm" w="sm" type="none"/>
          </a:ln>
          <a:effectLst>
            <a:outerShdw blurRad="85725" rotWithShape="0" algn="bl" dir="5400000" dist="76200">
              <a:srgbClr val="000000">
                <a:alpha val="58823"/>
              </a:srgbClr>
            </a:outerShdw>
          </a:effectLst>
        </p:spPr>
        <p:txBody>
          <a:bodyPr anchorCtr="0" anchor="t" bIns="274300" lIns="274300" spcFirstLastPara="1" rIns="274300" wrap="square" tIns="274300">
            <a:noAutofit/>
          </a:bodyPr>
          <a:lstStyle/>
          <a:p>
            <a:pPr indent="0" lvl="0" marL="0" marR="0" rtl="0" algn="l">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mina.mina</a:t>
            </a:r>
            <a:endParaRPr sz="1400">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lang="en-US" sz="1400">
                <a:solidFill>
                  <a:schemeClr val="dk1"/>
                </a:solidFill>
                <a:latin typeface="Arial"/>
                <a:ea typeface="Arial"/>
                <a:cs typeface="Arial"/>
                <a:sym typeface="Arial"/>
              </a:rPr>
              <a:t>1. nvt. To regret, be sorry, deplore; to grieve for something that is lost; regret, sorrow. </a:t>
            </a:r>
            <a:endParaRPr i="1" sz="1400">
              <a:solidFill>
                <a:schemeClr val="dk1"/>
              </a:solidFill>
              <a:latin typeface="Arial"/>
              <a:ea typeface="Arial"/>
              <a:cs typeface="Arial"/>
              <a:sym typeface="Arial"/>
            </a:endParaRPr>
          </a:p>
          <a:p>
            <a:pPr indent="0" lvl="0" marL="111125" marR="0" rtl="0" algn="l">
              <a:lnSpc>
                <a:spcPct val="115000"/>
              </a:lnSpc>
              <a:spcBef>
                <a:spcPts val="0"/>
              </a:spcBef>
              <a:spcAft>
                <a:spcPts val="0"/>
              </a:spcAft>
              <a:buNone/>
            </a:pPr>
            <a:r>
              <a:rPr i="1" lang="en-US" sz="1400">
                <a:solidFill>
                  <a:schemeClr val="dk1"/>
                </a:solidFill>
                <a:latin typeface="Arial"/>
                <a:ea typeface="Arial"/>
                <a:cs typeface="Arial"/>
                <a:sym typeface="Arial"/>
              </a:rPr>
              <a:t>ʻAʻole minamina ʻo lākou i ke ola. </a:t>
            </a:r>
            <a:r>
              <a:rPr lang="en-US" sz="1400">
                <a:solidFill>
                  <a:schemeClr val="dk1"/>
                </a:solidFill>
                <a:latin typeface="Arial"/>
                <a:ea typeface="Arial"/>
                <a:cs typeface="Arial"/>
                <a:sym typeface="Arial"/>
              </a:rPr>
              <a:t>They do not set much value on human life.</a:t>
            </a:r>
            <a:endParaRPr sz="1400">
              <a:solidFill>
                <a:schemeClr val="dk1"/>
              </a:solidFill>
              <a:latin typeface="Arial"/>
              <a:ea typeface="Arial"/>
              <a:cs typeface="Arial"/>
              <a:sym typeface="Arial"/>
            </a:endParaRPr>
          </a:p>
          <a:p>
            <a:pPr indent="-225425" lvl="0" marL="225425" marR="0" rtl="0" algn="l">
              <a:spcBef>
                <a:spcPts val="0"/>
              </a:spcBef>
              <a:spcAft>
                <a:spcPts val="0"/>
              </a:spcAft>
              <a:buNone/>
            </a:pPr>
            <a:r>
              <a:t/>
            </a:r>
            <a:endParaRPr sz="800">
              <a:solidFill>
                <a:schemeClr val="dk1"/>
              </a:solidFill>
              <a:latin typeface="Arial"/>
              <a:ea typeface="Arial"/>
              <a:cs typeface="Arial"/>
              <a:sym typeface="Arial"/>
            </a:endParaRPr>
          </a:p>
          <a:p>
            <a:pPr indent="-225425" lvl="0" marL="225425" marR="0" rtl="0" algn="l">
              <a:spcBef>
                <a:spcPts val="0"/>
              </a:spcBef>
              <a:spcAft>
                <a:spcPts val="0"/>
              </a:spcAft>
              <a:buNone/>
            </a:pPr>
            <a:r>
              <a:rPr lang="en-US" sz="1400">
                <a:solidFill>
                  <a:schemeClr val="dk1"/>
                </a:solidFill>
                <a:latin typeface="Arial"/>
                <a:ea typeface="Arial"/>
                <a:cs typeface="Arial"/>
                <a:sym typeface="Arial"/>
              </a:rPr>
              <a:t>2. To prize greatly, value</a:t>
            </a:r>
            <a:endParaRPr sz="1400">
              <a:solidFill>
                <a:schemeClr val="dk1"/>
              </a:solidFill>
              <a:latin typeface="Arial"/>
              <a:ea typeface="Arial"/>
              <a:cs typeface="Arial"/>
              <a:sym typeface="Arial"/>
            </a:endParaRPr>
          </a:p>
          <a:p>
            <a:pPr indent="-225425" lvl="0" marL="225425" marR="0" rtl="0" algn="l">
              <a:spcBef>
                <a:spcPts val="0"/>
              </a:spcBef>
              <a:spcAft>
                <a:spcPts val="0"/>
              </a:spcAft>
              <a:buNone/>
            </a:pPr>
            <a:r>
              <a:rPr lang="en-US" sz="1400">
                <a:solidFill>
                  <a:schemeClr val="dk1"/>
                </a:solidFill>
                <a:latin typeface="Arial"/>
                <a:ea typeface="Arial"/>
                <a:cs typeface="Arial"/>
                <a:sym typeface="Arial"/>
              </a:rPr>
              <a:t> greatly, especially of </a:t>
            </a:r>
            <a:endParaRPr sz="1400">
              <a:solidFill>
                <a:schemeClr val="dk1"/>
              </a:solidFill>
              <a:latin typeface="Arial"/>
              <a:ea typeface="Arial"/>
              <a:cs typeface="Arial"/>
              <a:sym typeface="Arial"/>
            </a:endParaRPr>
          </a:p>
          <a:p>
            <a:pPr indent="-225425" lvl="0" marL="225425" marR="0" rtl="0" algn="l">
              <a:spcBef>
                <a:spcPts val="0"/>
              </a:spcBef>
              <a:spcAft>
                <a:spcPts val="0"/>
              </a:spcAft>
              <a:buNone/>
            </a:pPr>
            <a:r>
              <a:rPr lang="en-US" sz="1400">
                <a:solidFill>
                  <a:schemeClr val="dk1"/>
                </a:solidFill>
                <a:latin typeface="Arial"/>
                <a:ea typeface="Arial"/>
                <a:cs typeface="Arial"/>
                <a:sym typeface="Arial"/>
              </a:rPr>
              <a:t>something in danger of </a:t>
            </a:r>
            <a:endParaRPr sz="1400">
              <a:solidFill>
                <a:schemeClr val="dk1"/>
              </a:solidFill>
              <a:latin typeface="Arial"/>
              <a:ea typeface="Arial"/>
              <a:cs typeface="Arial"/>
              <a:sym typeface="Arial"/>
            </a:endParaRPr>
          </a:p>
          <a:p>
            <a:pPr indent="-225425" lvl="0" marL="225425" marR="0" rtl="0" algn="l">
              <a:spcBef>
                <a:spcPts val="0"/>
              </a:spcBef>
              <a:spcAft>
                <a:spcPts val="0"/>
              </a:spcAft>
              <a:buNone/>
            </a:pPr>
            <a:r>
              <a:rPr lang="en-US" sz="1400">
                <a:solidFill>
                  <a:schemeClr val="dk1"/>
                </a:solidFill>
                <a:latin typeface="Arial"/>
                <a:ea typeface="Arial"/>
                <a:cs typeface="Arial"/>
                <a:sym typeface="Arial"/>
              </a:rPr>
              <a:t>being lost; to value, place</a:t>
            </a:r>
            <a:endParaRPr sz="1400">
              <a:solidFill>
                <a:schemeClr val="dk1"/>
              </a:solidFill>
              <a:latin typeface="Arial"/>
              <a:ea typeface="Arial"/>
              <a:cs typeface="Arial"/>
              <a:sym typeface="Arial"/>
            </a:endParaRPr>
          </a:p>
          <a:p>
            <a:pPr indent="-225425" lvl="0" marL="225425" marR="0" rtl="0" algn="l">
              <a:spcBef>
                <a:spcPts val="0"/>
              </a:spcBef>
              <a:spcAft>
                <a:spcPts val="0"/>
              </a:spcAft>
              <a:buNone/>
            </a:pPr>
            <a:r>
              <a:rPr lang="en-US" sz="1400">
                <a:solidFill>
                  <a:schemeClr val="dk1"/>
                </a:solidFill>
                <a:latin typeface="Arial"/>
                <a:ea typeface="Arial"/>
                <a:cs typeface="Arial"/>
                <a:sym typeface="Arial"/>
              </a:rPr>
              <a:t> great value on.</a:t>
            </a:r>
            <a:endParaRPr i="1" sz="1400">
              <a:solidFill>
                <a:schemeClr val="dk1"/>
              </a:solidFill>
              <a:latin typeface="Arial"/>
              <a:ea typeface="Arial"/>
              <a:cs typeface="Arial"/>
              <a:sym typeface="Arial"/>
            </a:endParaRPr>
          </a:p>
          <a:p>
            <a:pPr indent="0" lvl="0" marL="111125" marR="0" rtl="0" algn="l">
              <a:lnSpc>
                <a:spcPct val="115000"/>
              </a:lnSpc>
              <a:spcBef>
                <a:spcPts val="0"/>
              </a:spcBef>
              <a:spcAft>
                <a:spcPts val="0"/>
              </a:spcAft>
              <a:buNone/>
            </a:pPr>
            <a:r>
              <a:rPr i="1" lang="en-US" sz="1400">
                <a:solidFill>
                  <a:schemeClr val="dk1"/>
                </a:solidFill>
                <a:latin typeface="Arial"/>
                <a:ea typeface="Arial"/>
                <a:cs typeface="Arial"/>
                <a:sym typeface="Arial"/>
              </a:rPr>
              <a:t>He mea minamina ʻia ke</a:t>
            </a:r>
            <a:endParaRPr/>
          </a:p>
          <a:p>
            <a:pPr indent="0" lvl="0" marL="111125" marR="0" rtl="0" algn="l">
              <a:lnSpc>
                <a:spcPct val="115000"/>
              </a:lnSpc>
              <a:spcBef>
                <a:spcPts val="0"/>
              </a:spcBef>
              <a:spcAft>
                <a:spcPts val="0"/>
              </a:spcAft>
              <a:buNone/>
            </a:pPr>
            <a:r>
              <a:rPr i="1" lang="en-US" sz="1400">
                <a:solidFill>
                  <a:schemeClr val="dk1"/>
                </a:solidFill>
                <a:latin typeface="Arial"/>
                <a:ea typeface="Arial"/>
                <a:cs typeface="Arial"/>
                <a:sym typeface="Arial"/>
              </a:rPr>
              <a:t>keiki. </a:t>
            </a:r>
            <a:r>
              <a:rPr lang="en-US" sz="1400">
                <a:solidFill>
                  <a:schemeClr val="dk1"/>
                </a:solidFill>
                <a:latin typeface="Arial"/>
                <a:ea typeface="Arial"/>
                <a:cs typeface="Arial"/>
                <a:sym typeface="Arial"/>
              </a:rPr>
              <a:t>A child is to be prized.</a:t>
            </a:r>
            <a:endParaRPr/>
          </a:p>
          <a:p>
            <a:pPr indent="-225425" lvl="0" marL="225425" marR="0" rtl="0" algn="l">
              <a:spcBef>
                <a:spcPts val="0"/>
              </a:spcBef>
              <a:spcAft>
                <a:spcPts val="0"/>
              </a:spcAft>
              <a:buNone/>
            </a:pPr>
            <a:r>
              <a:rPr lang="en-US" sz="1200">
                <a:solidFill>
                  <a:schemeClr val="dk1"/>
                </a:solidFill>
                <a:latin typeface="Calibri"/>
                <a:ea typeface="Calibri"/>
                <a:cs typeface="Calibri"/>
                <a:sym typeface="Calibri"/>
              </a:rPr>
              <a:t>Source: </a:t>
            </a:r>
            <a:r>
              <a:rPr lang="en-US" sz="1200" u="sng">
                <a:solidFill>
                  <a:schemeClr val="hlink"/>
                </a:solidFill>
                <a:latin typeface="Calibri"/>
                <a:ea typeface="Calibri"/>
                <a:cs typeface="Calibri"/>
                <a:sym typeface="Calibri"/>
                <a:hlinkClick r:id="rId3"/>
              </a:rPr>
              <a:t>Ulukau: Nā Puke Wehewehe </a:t>
            </a:r>
            <a:endParaRPr sz="1200" u="sng">
              <a:solidFill>
                <a:schemeClr val="hlink"/>
              </a:solidFill>
              <a:latin typeface="Calibri"/>
              <a:ea typeface="Calibri"/>
              <a:cs typeface="Calibri"/>
              <a:sym typeface="Calibri"/>
              <a:hlinkClick r:id="rId4"/>
            </a:endParaRPr>
          </a:p>
          <a:p>
            <a:pPr indent="-225425" lvl="0" marL="225425" marR="0" rtl="0" algn="l">
              <a:spcBef>
                <a:spcPts val="0"/>
              </a:spcBef>
              <a:spcAft>
                <a:spcPts val="0"/>
              </a:spcAft>
              <a:buNone/>
            </a:pPr>
            <a:r>
              <a:rPr lang="en-US" sz="1200" u="sng">
                <a:solidFill>
                  <a:schemeClr val="hlink"/>
                </a:solidFill>
                <a:latin typeface="Calibri"/>
                <a:ea typeface="Calibri"/>
                <a:cs typeface="Calibri"/>
                <a:sym typeface="Calibri"/>
                <a:hlinkClick r:id="rId5"/>
              </a:rPr>
              <a:t>ʻŌlelo Hawaiʻi</a:t>
            </a:r>
            <a:endParaRPr sz="1200" u="sng">
              <a:solidFill>
                <a:schemeClr val="dk1"/>
              </a:solidFill>
              <a:latin typeface="Calibri"/>
              <a:ea typeface="Calibri"/>
              <a:cs typeface="Calibri"/>
              <a:sym typeface="Calibri"/>
            </a:endParaRPr>
          </a:p>
          <a:p>
            <a:pPr indent="-225425" lvl="0" marL="225425" marR="0" rtl="0" algn="l">
              <a:spcBef>
                <a:spcPts val="0"/>
              </a:spcBef>
              <a:spcAft>
                <a:spcPts val="0"/>
              </a:spcAft>
              <a:buNone/>
            </a:pPr>
            <a:r>
              <a:t/>
            </a:r>
            <a:endParaRPr sz="1400">
              <a:solidFill>
                <a:schemeClr val="dk1"/>
              </a:solidFill>
              <a:latin typeface="Arial"/>
              <a:ea typeface="Arial"/>
              <a:cs typeface="Arial"/>
              <a:sym typeface="Arial"/>
            </a:endParaRPr>
          </a:p>
          <a:p>
            <a:pPr indent="-225425" lvl="0" marL="225425" marR="0" rtl="0" algn="l">
              <a:spcBef>
                <a:spcPts val="0"/>
              </a:spcBef>
              <a:spcAft>
                <a:spcPts val="0"/>
              </a:spcAft>
              <a:buNone/>
            </a:pPr>
            <a:r>
              <a:rPr lang="en-US" sz="1400">
                <a:solidFill>
                  <a:schemeClr val="dk1"/>
                </a:solidFill>
                <a:latin typeface="Calibri"/>
                <a:ea typeface="Calibri"/>
                <a:cs typeface="Calibri"/>
                <a:sym typeface="Calibri"/>
              </a:rPr>
              <a:t>Hawaiian Mother and Child,</a:t>
            </a:r>
            <a:endParaRPr/>
          </a:p>
          <a:p>
            <a:pPr indent="-225425" lvl="0" marL="225425" marR="0" rtl="0" algn="l">
              <a:spcBef>
                <a:spcPts val="0"/>
              </a:spcBef>
              <a:spcAft>
                <a:spcPts val="0"/>
              </a:spcAft>
              <a:buNone/>
            </a:pPr>
            <a:r>
              <a:rPr lang="en-US" sz="1400">
                <a:solidFill>
                  <a:schemeClr val="dk1"/>
                </a:solidFill>
                <a:latin typeface="Calibri"/>
                <a:ea typeface="Calibri"/>
                <a:cs typeface="Calibri"/>
                <a:sym typeface="Calibri"/>
              </a:rPr>
              <a:t>ca. 1920. C. W. Bartlett</a:t>
            </a:r>
            <a:endParaRPr/>
          </a:p>
          <a:p>
            <a:pPr indent="-225425" lvl="0" marL="225425" marR="0" rtl="0" algn="l">
              <a:spcBef>
                <a:spcPts val="0"/>
              </a:spcBef>
              <a:spcAft>
                <a:spcPts val="0"/>
              </a:spcAft>
              <a:buNone/>
            </a:pPr>
            <a:r>
              <a:rPr lang="en-US" sz="1200">
                <a:solidFill>
                  <a:schemeClr val="dk1"/>
                </a:solidFill>
                <a:latin typeface="Calibri"/>
                <a:ea typeface="Calibri"/>
                <a:cs typeface="Calibri"/>
                <a:sym typeface="Calibri"/>
              </a:rPr>
              <a:t>(Honolulu Museum of Art)</a:t>
            </a:r>
            <a:endParaRPr sz="1200">
              <a:solidFill>
                <a:schemeClr val="dk1"/>
              </a:solidFill>
              <a:latin typeface="Calibri"/>
              <a:ea typeface="Calibri"/>
              <a:cs typeface="Calibri"/>
              <a:sym typeface="Calibri"/>
            </a:endParaRPr>
          </a:p>
          <a:p>
            <a:pPr indent="-225425" lvl="0" marL="225425" marR="0" rtl="0" algn="l">
              <a:spcBef>
                <a:spcPts val="0"/>
              </a:spcBef>
              <a:spcAft>
                <a:spcPts val="0"/>
              </a:spcAft>
              <a:buNone/>
            </a:pPr>
            <a:r>
              <a:t/>
            </a:r>
            <a:endParaRPr sz="800">
              <a:solidFill>
                <a:schemeClr val="dk1"/>
              </a:solidFill>
              <a:latin typeface="Calibri"/>
              <a:ea typeface="Calibri"/>
              <a:cs typeface="Calibri"/>
              <a:sym typeface="Calibri"/>
            </a:endParaRPr>
          </a:p>
          <a:p>
            <a:pPr indent="-225425" lvl="0" marL="225425"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225425" marR="0" rtl="0" algn="l">
              <a:lnSpc>
                <a:spcPct val="115000"/>
              </a:lnSpc>
              <a:spcBef>
                <a:spcPts val="0"/>
              </a:spcBef>
              <a:spcAft>
                <a:spcPts val="0"/>
              </a:spcAft>
              <a:buNone/>
            </a:pPr>
            <a:r>
              <a:t/>
            </a:r>
            <a:endParaRPr sz="1400">
              <a:solidFill>
                <a:schemeClr val="dk1"/>
              </a:solidFill>
              <a:latin typeface="Arial"/>
              <a:ea typeface="Arial"/>
              <a:cs typeface="Arial"/>
              <a:sym typeface="Arial"/>
            </a:endParaRPr>
          </a:p>
          <a:p>
            <a:pPr indent="0" lvl="0" marL="0" marR="0" rtl="0" algn="just">
              <a:spcBef>
                <a:spcPts val="0"/>
              </a:spcBef>
              <a:spcAft>
                <a:spcPts val="0"/>
              </a:spcAft>
              <a:buNone/>
            </a:pPr>
            <a:r>
              <a:t/>
            </a:r>
            <a:endParaRPr sz="1800">
              <a:solidFill>
                <a:schemeClr val="dk1"/>
              </a:solidFill>
              <a:latin typeface="Arial"/>
              <a:ea typeface="Arial"/>
              <a:cs typeface="Arial"/>
              <a:sym typeface="Arial"/>
            </a:endParaRPr>
          </a:p>
          <a:p>
            <a:pPr indent="0" lvl="0" marL="0" marR="0" rtl="0" algn="just">
              <a:spcBef>
                <a:spcPts val="0"/>
              </a:spcBef>
              <a:spcAft>
                <a:spcPts val="0"/>
              </a:spcAft>
              <a:buClr>
                <a:schemeClr val="dk1"/>
              </a:buClr>
              <a:buSzPts val="1100"/>
              <a:buFont typeface="Calibri"/>
              <a:buNone/>
            </a:pPr>
            <a:r>
              <a:t/>
            </a:r>
            <a:endParaRPr sz="1100">
              <a:solidFill>
                <a:schemeClr val="dk1"/>
              </a:solidFill>
              <a:latin typeface="Roboto"/>
              <a:ea typeface="Roboto"/>
              <a:cs typeface="Roboto"/>
              <a:sym typeface="Roboto"/>
            </a:endParaRPr>
          </a:p>
        </p:txBody>
      </p:sp>
      <p:sp>
        <p:nvSpPr>
          <p:cNvPr id="233" name="Google Shape;233;p19"/>
          <p:cNvSpPr txBox="1"/>
          <p:nvPr/>
        </p:nvSpPr>
        <p:spPr>
          <a:xfrm>
            <a:off x="4890186" y="580913"/>
            <a:ext cx="4148618" cy="4352387"/>
          </a:xfrm>
          <a:prstGeom prst="rect">
            <a:avLst/>
          </a:prstGeom>
          <a:solidFill>
            <a:schemeClr val="lt1"/>
          </a:solidFill>
          <a:ln>
            <a:noFill/>
          </a:ln>
        </p:spPr>
        <p:txBody>
          <a:bodyPr anchorCtr="0" anchor="t" bIns="0" lIns="274300" spcFirstLastPara="1" rIns="0" wrap="square" tIns="0">
            <a:noAutofit/>
          </a:bodyPr>
          <a:lstStyle/>
          <a:p>
            <a:pPr indent="0" lvl="0" marL="0" marR="0" rtl="0" algn="just">
              <a:spcBef>
                <a:spcPts val="0"/>
              </a:spcBef>
              <a:spcAft>
                <a:spcPts val="0"/>
              </a:spcAft>
              <a:buNone/>
            </a:pPr>
            <a:r>
              <a:t/>
            </a:r>
            <a:endParaRPr sz="1800">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We expect our leaders to make </a:t>
            </a:r>
            <a:r>
              <a:rPr lang="en-US" sz="1400" u="sng">
                <a:solidFill>
                  <a:schemeClr val="hlink"/>
                </a:solidFill>
                <a:latin typeface="Arial"/>
                <a:ea typeface="Arial"/>
                <a:cs typeface="Arial"/>
                <a:sym typeface="Arial"/>
                <a:hlinkClick r:id="rId6"/>
              </a:rPr>
              <a:t>decisions based on best information </a:t>
            </a:r>
            <a:r>
              <a:rPr lang="en-US" sz="1400">
                <a:solidFill>
                  <a:schemeClr val="dk1"/>
                </a:solidFill>
                <a:latin typeface="Arial"/>
                <a:ea typeface="Arial"/>
                <a:cs typeface="Arial"/>
                <a:sym typeface="Arial"/>
              </a:rPr>
              <a:t>to care for the people and the land, but it is our </a:t>
            </a:r>
            <a:r>
              <a:rPr i="1" lang="en-US" sz="1400">
                <a:solidFill>
                  <a:schemeClr val="dk1"/>
                </a:solidFill>
                <a:latin typeface="Arial"/>
                <a:ea typeface="Arial"/>
                <a:cs typeface="Arial"/>
                <a:sym typeface="Arial"/>
              </a:rPr>
              <a:t>kuleana</a:t>
            </a:r>
            <a:r>
              <a:rPr lang="en-US" sz="1400">
                <a:solidFill>
                  <a:schemeClr val="dk1"/>
                </a:solidFill>
                <a:latin typeface="Arial"/>
                <a:ea typeface="Arial"/>
                <a:cs typeface="Arial"/>
                <a:sym typeface="Arial"/>
              </a:rPr>
              <a:t>, responsibility, too.  </a:t>
            </a:r>
            <a:endParaRPr/>
          </a:p>
          <a:p>
            <a:pPr indent="-171450" lvl="0" marL="171450" marR="0" rtl="0" algn="l">
              <a:lnSpc>
                <a:spcPct val="115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Read</a:t>
            </a:r>
            <a:r>
              <a:rPr b="1" lang="en-US" sz="1400">
                <a:solidFill>
                  <a:schemeClr val="dk1"/>
                </a:solidFill>
                <a:latin typeface="Arial"/>
                <a:ea typeface="Arial"/>
                <a:cs typeface="Arial"/>
                <a:sym typeface="Arial"/>
              </a:rPr>
              <a:t> </a:t>
            </a:r>
            <a:r>
              <a:rPr lang="en-US" sz="1400">
                <a:solidFill>
                  <a:schemeClr val="dk1"/>
                </a:solidFill>
                <a:latin typeface="Arial"/>
                <a:ea typeface="Arial"/>
                <a:cs typeface="Arial"/>
                <a:sym typeface="Arial"/>
              </a:rPr>
              <a:t>“Shutting Down Hawai‘i: A Historical Perspective on Epidemics in the Islands” Herman, D. (March 25, 2020)</a:t>
            </a:r>
            <a:r>
              <a:rPr lang="en-US" sz="1400" u="sng">
                <a:solidFill>
                  <a:srgbClr val="0000FF"/>
                </a:solidFill>
                <a:latin typeface="Arial"/>
                <a:ea typeface="Arial"/>
                <a:cs typeface="Arial"/>
                <a:sym typeface="Arial"/>
              </a:rPr>
              <a:t>/ </a:t>
            </a:r>
            <a:r>
              <a:rPr lang="en-US" sz="1400" u="sng">
                <a:solidFill>
                  <a:schemeClr val="hlink"/>
                </a:solidFill>
                <a:latin typeface="Arial"/>
                <a:ea typeface="Arial"/>
                <a:cs typeface="Arial"/>
                <a:sym typeface="Arial"/>
                <a:hlinkClick r:id="rId7"/>
              </a:rPr>
              <a:t>here</a:t>
            </a:r>
            <a:r>
              <a:rPr lang="en-US" sz="1400" u="sng">
                <a:solidFill>
                  <a:srgbClr val="0000FF"/>
                </a:solidFill>
                <a:latin typeface="Arial"/>
                <a:ea typeface="Arial"/>
                <a:cs typeface="Arial"/>
                <a:sym typeface="Arial"/>
              </a:rPr>
              <a:t>.</a:t>
            </a:r>
            <a:r>
              <a:rPr lang="en-US" sz="1400">
                <a:solidFill>
                  <a:schemeClr val="dk1"/>
                </a:solidFill>
                <a:latin typeface="Arial"/>
                <a:ea typeface="Arial"/>
                <a:cs typeface="Arial"/>
                <a:sym typeface="Arial"/>
              </a:rPr>
              <a:t> </a:t>
            </a:r>
            <a:endParaRPr sz="1400">
              <a:solidFill>
                <a:schemeClr val="dk1"/>
              </a:solidFill>
              <a:latin typeface="Arial"/>
              <a:ea typeface="Arial"/>
              <a:cs typeface="Arial"/>
              <a:sym typeface="Arial"/>
            </a:endParaRPr>
          </a:p>
          <a:p>
            <a:pPr indent="-171450" lvl="0" marL="171450" marR="0" rtl="0" algn="l">
              <a:lnSpc>
                <a:spcPct val="115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Read Hawaiian language newspaper articles on epidemics </a:t>
            </a:r>
            <a:r>
              <a:rPr lang="en-US" sz="1400" u="sng">
                <a:solidFill>
                  <a:schemeClr val="hlink"/>
                </a:solidFill>
                <a:latin typeface="Arial"/>
                <a:ea typeface="Arial"/>
                <a:cs typeface="Arial"/>
                <a:sym typeface="Arial"/>
                <a:hlinkClick r:id="rId8"/>
              </a:rPr>
              <a:t>here</a:t>
            </a:r>
            <a:r>
              <a:rPr b="1" lang="en-US" sz="1400">
                <a:solidFill>
                  <a:schemeClr val="dk1"/>
                </a:solidFill>
                <a:latin typeface="Arial"/>
                <a:ea typeface="Arial"/>
                <a:cs typeface="Arial"/>
                <a:sym typeface="Arial"/>
              </a:rPr>
              <a:t>. </a:t>
            </a:r>
            <a:endParaRPr sz="1400">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800"/>
              <a:buFont typeface="Calibri"/>
              <a:buNone/>
            </a:pPr>
            <a:r>
              <a:t/>
            </a:r>
            <a:endParaRPr sz="800">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We</a:t>
            </a:r>
            <a:r>
              <a:rPr b="1" lang="en-US" sz="1400">
                <a:solidFill>
                  <a:schemeClr val="dk1"/>
                </a:solidFill>
                <a:latin typeface="Arial"/>
                <a:ea typeface="Arial"/>
                <a:cs typeface="Arial"/>
                <a:sym typeface="Arial"/>
              </a:rPr>
              <a:t> all </a:t>
            </a:r>
            <a:r>
              <a:rPr lang="en-US" sz="1400">
                <a:solidFill>
                  <a:schemeClr val="dk1"/>
                </a:solidFill>
                <a:latin typeface="Arial"/>
                <a:ea typeface="Arial"/>
                <a:cs typeface="Arial"/>
                <a:sym typeface="Arial"/>
              </a:rPr>
              <a:t>must take informed actions to avoid COVID-19 regrets, </a:t>
            </a:r>
            <a:r>
              <a:rPr i="1" lang="en-US" sz="1400">
                <a:solidFill>
                  <a:schemeClr val="dk1"/>
                </a:solidFill>
                <a:latin typeface="Arial"/>
                <a:ea typeface="Arial"/>
                <a:cs typeface="Arial"/>
                <a:sym typeface="Arial"/>
              </a:rPr>
              <a:t>minamina</a:t>
            </a: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171450" lvl="0" marL="171450" marR="0" rtl="0" algn="l">
              <a:lnSpc>
                <a:spcPct val="115000"/>
              </a:lnSpc>
              <a:spcBef>
                <a:spcPts val="0"/>
              </a:spcBef>
              <a:spcAft>
                <a:spcPts val="0"/>
              </a:spcAft>
              <a:buClr>
                <a:srgbClr val="000000"/>
              </a:buClr>
              <a:buSzPts val="1400"/>
              <a:buFont typeface="Arial"/>
              <a:buChar char="•"/>
            </a:pPr>
            <a:r>
              <a:rPr lang="en-US" sz="1400" u="sng">
                <a:solidFill>
                  <a:schemeClr val="hlink"/>
                </a:solidFill>
                <a:latin typeface="Arial"/>
                <a:ea typeface="Arial"/>
                <a:cs typeface="Arial"/>
                <a:sym typeface="Arial"/>
                <a:hlinkClick r:id="rId9"/>
              </a:rPr>
              <a:t>Community spread</a:t>
            </a:r>
            <a:r>
              <a:rPr lang="en-US" sz="1400">
                <a:solidFill>
                  <a:srgbClr val="000000"/>
                </a:solidFill>
                <a:latin typeface="Arial"/>
                <a:ea typeface="Arial"/>
                <a:cs typeface="Arial"/>
                <a:sym typeface="Arial"/>
              </a:rPr>
              <a:t>, not travel, causes most COVID-19 cases in Hawaiʻi. </a:t>
            </a:r>
            <a:endParaRPr sz="1400">
              <a:solidFill>
                <a:schemeClr val="dk1"/>
              </a:solidFill>
              <a:latin typeface="Arial"/>
              <a:ea typeface="Arial"/>
              <a:cs typeface="Arial"/>
              <a:sym typeface="Arial"/>
            </a:endParaRPr>
          </a:p>
          <a:p>
            <a:pPr indent="-171450" lvl="0" marL="171450" marR="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Updated daily: </a:t>
            </a:r>
            <a:r>
              <a:rPr lang="en-US" sz="1400" u="sng">
                <a:solidFill>
                  <a:schemeClr val="hlink"/>
                </a:solidFill>
                <a:latin typeface="Arial"/>
                <a:ea typeface="Arial"/>
                <a:cs typeface="Arial"/>
                <a:sym typeface="Arial"/>
                <a:hlinkClick r:id="rId10"/>
              </a:rPr>
              <a:t>COVID-19 Dashboard </a:t>
            </a:r>
            <a:r>
              <a:rPr lang="en-US" sz="1400">
                <a:solidFill>
                  <a:srgbClr val="000000"/>
                </a:solidFill>
                <a:latin typeface="Arial"/>
                <a:ea typeface="Arial"/>
                <a:cs typeface="Arial"/>
                <a:sym typeface="Arial"/>
              </a:rPr>
              <a:t>with race, age, gender, county, source of contagion. </a:t>
            </a:r>
            <a:endParaRPr/>
          </a:p>
          <a:p>
            <a:pPr indent="-171450" lvl="0" marL="171450" marR="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Current information: </a:t>
            </a:r>
            <a:r>
              <a:rPr lang="en-US" sz="1400" u="sng">
                <a:solidFill>
                  <a:schemeClr val="hlink"/>
                </a:solidFill>
                <a:latin typeface="Arial"/>
                <a:ea typeface="Arial"/>
                <a:cs typeface="Arial"/>
                <a:sym typeface="Arial"/>
                <a:hlinkClick r:id="rId11"/>
              </a:rPr>
              <a:t>What You Should Know</a:t>
            </a:r>
            <a:r>
              <a:rPr lang="en-US" sz="1400">
                <a:solidFill>
                  <a:srgbClr val="000000"/>
                </a:solidFill>
                <a:latin typeface="Arial"/>
                <a:ea typeface="Arial"/>
                <a:cs typeface="Arial"/>
                <a:sym typeface="Arial"/>
              </a:rPr>
              <a:t>, Get the facts on COVID-19.</a:t>
            </a:r>
            <a:endParaRPr/>
          </a:p>
          <a:p>
            <a:pPr indent="-82550" lvl="0" marL="171450" marR="0" rtl="0" algn="l">
              <a:lnSpc>
                <a:spcPct val="115000"/>
              </a:lnSpc>
              <a:spcBef>
                <a:spcPts val="0"/>
              </a:spcBef>
              <a:spcAft>
                <a:spcPts val="0"/>
              </a:spcAft>
              <a:buClr>
                <a:schemeClr val="dk1"/>
              </a:buClr>
              <a:buSzPts val="1400"/>
              <a:buFont typeface="Arial"/>
              <a:buNone/>
            </a:pPr>
            <a:r>
              <a:t/>
            </a:r>
            <a:endParaRPr sz="1400">
              <a:solidFill>
                <a:srgbClr val="000000"/>
              </a:solidFill>
              <a:latin typeface="Arial"/>
              <a:ea typeface="Arial"/>
              <a:cs typeface="Arial"/>
              <a:sym typeface="Arial"/>
            </a:endParaRPr>
          </a:p>
          <a:p>
            <a:pPr indent="-82550" lvl="0" marL="171450" marR="0" rtl="0" algn="l">
              <a:lnSpc>
                <a:spcPct val="115000"/>
              </a:lnSpc>
              <a:spcBef>
                <a:spcPts val="0"/>
              </a:spcBef>
              <a:spcAft>
                <a:spcPts val="0"/>
              </a:spcAft>
              <a:buClr>
                <a:schemeClr val="dk1"/>
              </a:buClr>
              <a:buSzPts val="1400"/>
              <a:buFont typeface="Arial"/>
              <a:buNone/>
            </a:pPr>
            <a:r>
              <a:t/>
            </a:r>
            <a:endParaRPr sz="1400">
              <a:solidFill>
                <a:srgbClr val="000000"/>
              </a:solidFill>
              <a:latin typeface="Arial"/>
              <a:ea typeface="Arial"/>
              <a:cs typeface="Arial"/>
              <a:sym typeface="Arial"/>
            </a:endParaRPr>
          </a:p>
        </p:txBody>
      </p:sp>
      <p:sp>
        <p:nvSpPr>
          <p:cNvPr id="234" name="Google Shape;234;p19"/>
          <p:cNvSpPr txBox="1"/>
          <p:nvPr/>
        </p:nvSpPr>
        <p:spPr>
          <a:xfrm>
            <a:off x="0" y="0"/>
            <a:ext cx="9144000" cy="575449"/>
          </a:xfrm>
          <a:prstGeom prst="rect">
            <a:avLst/>
          </a:prstGeom>
          <a:solidFill>
            <a:srgbClr val="FFF2CC"/>
          </a:solid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Calibri"/>
              <a:buNone/>
            </a:pPr>
            <a:r>
              <a:t/>
            </a:r>
            <a:endParaRPr sz="800">
              <a:solidFill>
                <a:srgbClr val="385623"/>
              </a:solidFill>
              <a:latin typeface="Roboto Medium"/>
              <a:ea typeface="Roboto Medium"/>
              <a:cs typeface="Roboto Medium"/>
              <a:sym typeface="Roboto Medium"/>
            </a:endParaRPr>
          </a:p>
          <a:p>
            <a:pPr indent="0" lvl="0" marL="0" marR="0" rtl="0" algn="ctr">
              <a:spcBef>
                <a:spcPts val="0"/>
              </a:spcBef>
              <a:spcAft>
                <a:spcPts val="0"/>
              </a:spcAft>
              <a:buClr>
                <a:srgbClr val="385623"/>
              </a:buClr>
              <a:buSzPts val="2000"/>
              <a:buFont typeface="Roboto Medium"/>
              <a:buNone/>
            </a:pPr>
            <a:r>
              <a:rPr b="1" i="1" lang="en-US" sz="2000">
                <a:solidFill>
                  <a:srgbClr val="385623"/>
                </a:solidFill>
                <a:latin typeface="Roboto Medium"/>
                <a:ea typeface="Roboto Medium"/>
                <a:cs typeface="Roboto Medium"/>
                <a:sym typeface="Roboto Medium"/>
              </a:rPr>
              <a:t>Minamina ‘ia ka ‘ike Hawai’i </a:t>
            </a:r>
            <a:r>
              <a:rPr lang="en-US" sz="2000">
                <a:solidFill>
                  <a:srgbClr val="385623"/>
                </a:solidFill>
                <a:latin typeface="Roboto Medium"/>
                <a:ea typeface="Roboto Medium"/>
                <a:cs typeface="Roboto Medium"/>
                <a:sym typeface="Roboto Medium"/>
              </a:rPr>
              <a:t>| </a:t>
            </a:r>
            <a:r>
              <a:rPr lang="en-US" sz="2000">
                <a:solidFill>
                  <a:srgbClr val="385623"/>
                </a:solidFill>
                <a:latin typeface="Roboto"/>
                <a:ea typeface="Roboto"/>
                <a:cs typeface="Roboto"/>
                <a:sym typeface="Roboto"/>
              </a:rPr>
              <a:t>Hawaiian language, health, leadership</a:t>
            </a:r>
            <a:endParaRPr/>
          </a:p>
          <a:p>
            <a:pPr indent="0" lvl="0" marL="0" marR="0" rtl="0" algn="ctr">
              <a:spcBef>
                <a:spcPts val="0"/>
              </a:spcBef>
              <a:spcAft>
                <a:spcPts val="0"/>
              </a:spcAft>
              <a:buClr>
                <a:schemeClr val="dk1"/>
              </a:buClr>
              <a:buSzPts val="2000"/>
              <a:buFont typeface="Calibri"/>
              <a:buNone/>
            </a:pPr>
            <a:r>
              <a:t/>
            </a:r>
            <a:endParaRPr sz="2000">
              <a:solidFill>
                <a:srgbClr val="385623"/>
              </a:solidFill>
              <a:latin typeface="Roboto Medium"/>
              <a:ea typeface="Roboto Medium"/>
              <a:cs typeface="Roboto Medium"/>
              <a:sym typeface="Roboto Medium"/>
            </a:endParaRPr>
          </a:p>
        </p:txBody>
      </p:sp>
      <p:pic>
        <p:nvPicPr>
          <p:cNvPr descr="A picture containing text, painting&#10;&#10;Description automatically generated" id="235" name="Google Shape;235;p19"/>
          <p:cNvPicPr preferRelativeResize="0"/>
          <p:nvPr/>
        </p:nvPicPr>
        <p:blipFill rotWithShape="1">
          <a:blip r:embed="rId12">
            <a:alphaModFix/>
          </a:blip>
          <a:srcRect b="0" l="0" r="0" t="0"/>
          <a:stretch/>
        </p:blipFill>
        <p:spPr>
          <a:xfrm>
            <a:off x="2632105" y="1974079"/>
            <a:ext cx="2308594" cy="28788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0"/>
          <p:cNvPicPr preferRelativeResize="0"/>
          <p:nvPr/>
        </p:nvPicPr>
        <p:blipFill rotWithShape="1">
          <a:blip r:embed="rId3">
            <a:alphaModFix/>
          </a:blip>
          <a:srcRect b="128" l="15436" r="302" t="0"/>
          <a:stretch/>
        </p:blipFill>
        <p:spPr>
          <a:xfrm rot="-5400000">
            <a:off x="2000138" y="-2000137"/>
            <a:ext cx="5143500" cy="9143775"/>
          </a:xfrm>
          <a:prstGeom prst="rect">
            <a:avLst/>
          </a:prstGeom>
          <a:solidFill>
            <a:srgbClr val="548135"/>
          </a:solidFill>
          <a:ln>
            <a:noFill/>
          </a:ln>
        </p:spPr>
      </p:pic>
      <p:sp>
        <p:nvSpPr>
          <p:cNvPr id="241" name="Google Shape;241;p20"/>
          <p:cNvSpPr/>
          <p:nvPr/>
        </p:nvSpPr>
        <p:spPr>
          <a:xfrm>
            <a:off x="3216000" y="1926825"/>
            <a:ext cx="2793338" cy="3214700"/>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274E13">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a:p>
            <a:pPr indent="-88900" lvl="0" marL="0" marR="0" rtl="0" algn="l">
              <a:spcBef>
                <a:spcPts val="0"/>
              </a:spcBef>
              <a:spcAft>
                <a:spcPts val="0"/>
              </a:spcAft>
              <a:buClr>
                <a:schemeClr val="dk1"/>
              </a:buClr>
              <a:buSzPts val="1400"/>
              <a:buFont typeface="Spectral Medium"/>
              <a:buAutoNum type="arabicPlain" startAt="1893"/>
            </a:pPr>
            <a:r>
              <a:rPr lang="en-US" sz="1400">
                <a:solidFill>
                  <a:schemeClr val="dk1"/>
                </a:solidFill>
                <a:latin typeface="Spectral Medium"/>
                <a:ea typeface="Spectral Medium"/>
                <a:cs typeface="Spectral Medium"/>
                <a:sym typeface="Spectral Medium"/>
              </a:rPr>
              <a:t> Queen Liliʻuokalani yields under protest. </a:t>
            </a:r>
            <a:endParaRPr sz="1400">
              <a:solidFill>
                <a:schemeClr val="dk1"/>
              </a:solidFill>
              <a:latin typeface="Spectral Medium"/>
              <a:ea typeface="Spectral Medium"/>
              <a:cs typeface="Spectral Medium"/>
              <a:sym typeface="Spectral Medium"/>
            </a:endParaRPr>
          </a:p>
          <a:p>
            <a:pPr indent="-461963" lvl="0" marL="461963" marR="0" rtl="0" algn="l">
              <a:spcBef>
                <a:spcPts val="0"/>
              </a:spcBef>
              <a:spcAft>
                <a:spcPts val="0"/>
              </a:spcAft>
              <a:buNone/>
            </a:pPr>
            <a:r>
              <a:t/>
            </a:r>
            <a:endParaRPr sz="1200">
              <a:solidFill>
                <a:schemeClr val="dk1"/>
              </a:solidFill>
              <a:latin typeface="Lucida Sans"/>
              <a:ea typeface="Lucida Sans"/>
              <a:cs typeface="Lucida Sans"/>
              <a:sym typeface="Lucida Sans"/>
            </a:endParaRPr>
          </a:p>
          <a:p>
            <a:pPr indent="-461963" lvl="0" marL="461963" marR="0" rtl="0" algn="l">
              <a:spcBef>
                <a:spcPts val="0"/>
              </a:spcBef>
              <a:spcAft>
                <a:spcPts val="0"/>
              </a:spcAft>
              <a:buNone/>
            </a:pPr>
            <a:r>
              <a:rPr lang="en-US" sz="1600">
                <a:solidFill>
                  <a:schemeClr val="dk1"/>
                </a:solidFill>
                <a:latin typeface="Spectral Medium"/>
                <a:ea typeface="Spectral Medium"/>
                <a:cs typeface="Spectral Medium"/>
                <a:sym typeface="Spectral Medium"/>
              </a:rPr>
              <a:t>1894 Hawaiian population |  40,000</a:t>
            </a:r>
            <a:endParaRPr/>
          </a:p>
          <a:p>
            <a:pPr indent="0" lvl="0" marL="0" marR="0" rtl="0" algn="l">
              <a:spcBef>
                <a:spcPts val="0"/>
              </a:spcBef>
              <a:spcAft>
                <a:spcPts val="0"/>
              </a:spcAft>
              <a:buNone/>
            </a:pPr>
            <a:r>
              <a:rPr lang="en-US" sz="1600">
                <a:solidFill>
                  <a:schemeClr val="dk1"/>
                </a:solidFill>
                <a:latin typeface="Spectral Medium"/>
                <a:ea typeface="Spectral Medium"/>
                <a:cs typeface="Spectral Medium"/>
                <a:sym typeface="Spectral Medium"/>
              </a:rPr>
              <a:t>Foreign population | 50,000   </a:t>
            </a:r>
            <a:endParaRPr/>
          </a:p>
        </p:txBody>
      </p:sp>
      <p:sp>
        <p:nvSpPr>
          <p:cNvPr id="242" name="Google Shape;242;p20"/>
          <p:cNvSpPr/>
          <p:nvPr/>
        </p:nvSpPr>
        <p:spPr>
          <a:xfrm>
            <a:off x="13927" y="2625375"/>
            <a:ext cx="3141849" cy="2516150"/>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274E13">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43" name="Google Shape;243;p20"/>
          <p:cNvSpPr/>
          <p:nvPr/>
        </p:nvSpPr>
        <p:spPr>
          <a:xfrm>
            <a:off x="6089375" y="602726"/>
            <a:ext cx="2942800" cy="1345950"/>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274E13">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44" name="Google Shape;244;p20"/>
          <p:cNvSpPr/>
          <p:nvPr/>
        </p:nvSpPr>
        <p:spPr>
          <a:xfrm>
            <a:off x="3198137" y="638856"/>
            <a:ext cx="2835853" cy="807064"/>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274E13">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45" name="Google Shape;245;p20"/>
          <p:cNvSpPr/>
          <p:nvPr/>
        </p:nvSpPr>
        <p:spPr>
          <a:xfrm>
            <a:off x="-34203" y="600751"/>
            <a:ext cx="3189979" cy="1579226"/>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274E13">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46" name="Google Shape;246;p20"/>
          <p:cNvPicPr preferRelativeResize="0"/>
          <p:nvPr/>
        </p:nvPicPr>
        <p:blipFill rotWithShape="1">
          <a:blip r:embed="rId4">
            <a:alphaModFix/>
          </a:blip>
          <a:srcRect b="0" l="0" r="0" t="0"/>
          <a:stretch/>
        </p:blipFill>
        <p:spPr>
          <a:xfrm>
            <a:off x="140185" y="753614"/>
            <a:ext cx="2744691" cy="692306"/>
          </a:xfrm>
          <a:prstGeom prst="rect">
            <a:avLst/>
          </a:prstGeom>
          <a:noFill/>
          <a:ln>
            <a:noFill/>
          </a:ln>
        </p:spPr>
      </p:pic>
      <p:pic>
        <p:nvPicPr>
          <p:cNvPr id="247" name="Google Shape;247;p20"/>
          <p:cNvPicPr preferRelativeResize="0"/>
          <p:nvPr/>
        </p:nvPicPr>
        <p:blipFill rotWithShape="1">
          <a:blip r:embed="rId5">
            <a:alphaModFix/>
          </a:blip>
          <a:srcRect b="0" l="0" r="0" t="0"/>
          <a:stretch/>
        </p:blipFill>
        <p:spPr>
          <a:xfrm>
            <a:off x="161365" y="1513134"/>
            <a:ext cx="2765909" cy="674241"/>
          </a:xfrm>
          <a:prstGeom prst="rect">
            <a:avLst/>
          </a:prstGeom>
          <a:noFill/>
          <a:ln>
            <a:noFill/>
          </a:ln>
        </p:spPr>
      </p:pic>
      <p:pic>
        <p:nvPicPr>
          <p:cNvPr id="248" name="Google Shape;248;p20"/>
          <p:cNvPicPr preferRelativeResize="0"/>
          <p:nvPr/>
        </p:nvPicPr>
        <p:blipFill rotWithShape="1">
          <a:blip r:embed="rId6">
            <a:alphaModFix/>
          </a:blip>
          <a:srcRect b="0" l="0" r="0" t="0"/>
          <a:stretch/>
        </p:blipFill>
        <p:spPr>
          <a:xfrm>
            <a:off x="119003" y="3636084"/>
            <a:ext cx="2961657" cy="535905"/>
          </a:xfrm>
          <a:prstGeom prst="rect">
            <a:avLst/>
          </a:prstGeom>
          <a:noFill/>
          <a:ln>
            <a:noFill/>
          </a:ln>
        </p:spPr>
      </p:pic>
      <p:pic>
        <p:nvPicPr>
          <p:cNvPr id="249" name="Google Shape;249;p20"/>
          <p:cNvPicPr preferRelativeResize="0"/>
          <p:nvPr/>
        </p:nvPicPr>
        <p:blipFill rotWithShape="1">
          <a:blip r:embed="rId7">
            <a:alphaModFix/>
          </a:blip>
          <a:srcRect b="0" l="0" r="0" t="0"/>
          <a:stretch/>
        </p:blipFill>
        <p:spPr>
          <a:xfrm>
            <a:off x="140185" y="4173966"/>
            <a:ext cx="2940475" cy="922525"/>
          </a:xfrm>
          <a:prstGeom prst="rect">
            <a:avLst/>
          </a:prstGeom>
          <a:noFill/>
          <a:ln>
            <a:noFill/>
          </a:ln>
        </p:spPr>
      </p:pic>
      <p:pic>
        <p:nvPicPr>
          <p:cNvPr id="250" name="Google Shape;250;p20"/>
          <p:cNvPicPr preferRelativeResize="0"/>
          <p:nvPr/>
        </p:nvPicPr>
        <p:blipFill rotWithShape="1">
          <a:blip r:embed="rId8">
            <a:alphaModFix/>
          </a:blip>
          <a:srcRect b="0" l="0" r="0" t="0"/>
          <a:stretch/>
        </p:blipFill>
        <p:spPr>
          <a:xfrm>
            <a:off x="3338348" y="749689"/>
            <a:ext cx="2493352" cy="546355"/>
          </a:xfrm>
          <a:prstGeom prst="rect">
            <a:avLst/>
          </a:prstGeom>
          <a:noFill/>
          <a:ln>
            <a:noFill/>
          </a:ln>
        </p:spPr>
      </p:pic>
      <p:pic>
        <p:nvPicPr>
          <p:cNvPr id="251" name="Google Shape;251;p20"/>
          <p:cNvPicPr preferRelativeResize="0"/>
          <p:nvPr/>
        </p:nvPicPr>
        <p:blipFill rotWithShape="1">
          <a:blip r:embed="rId9">
            <a:alphaModFix/>
          </a:blip>
          <a:srcRect b="0" l="0" r="0" t="0"/>
          <a:stretch/>
        </p:blipFill>
        <p:spPr>
          <a:xfrm>
            <a:off x="3232260" y="2660372"/>
            <a:ext cx="2738035" cy="825106"/>
          </a:xfrm>
          <a:prstGeom prst="rect">
            <a:avLst/>
          </a:prstGeom>
          <a:noFill/>
          <a:ln>
            <a:noFill/>
          </a:ln>
        </p:spPr>
      </p:pic>
      <p:pic>
        <p:nvPicPr>
          <p:cNvPr id="252" name="Google Shape;252;p20"/>
          <p:cNvPicPr preferRelativeResize="0"/>
          <p:nvPr/>
        </p:nvPicPr>
        <p:blipFill rotWithShape="1">
          <a:blip r:embed="rId10">
            <a:alphaModFix/>
          </a:blip>
          <a:srcRect b="0" l="0" r="0" t="32840"/>
          <a:stretch/>
        </p:blipFill>
        <p:spPr>
          <a:xfrm>
            <a:off x="140185" y="2625375"/>
            <a:ext cx="2956735" cy="965675"/>
          </a:xfrm>
          <a:prstGeom prst="rect">
            <a:avLst/>
          </a:prstGeom>
          <a:noFill/>
          <a:ln>
            <a:noFill/>
          </a:ln>
        </p:spPr>
      </p:pic>
      <p:pic>
        <p:nvPicPr>
          <p:cNvPr id="253" name="Google Shape;253;p20"/>
          <p:cNvPicPr preferRelativeResize="0"/>
          <p:nvPr/>
        </p:nvPicPr>
        <p:blipFill rotWithShape="1">
          <a:blip r:embed="rId11">
            <a:alphaModFix/>
          </a:blip>
          <a:srcRect b="42941" l="0" r="0" t="0"/>
          <a:stretch/>
        </p:blipFill>
        <p:spPr>
          <a:xfrm>
            <a:off x="6097656" y="1115838"/>
            <a:ext cx="3040347" cy="810987"/>
          </a:xfrm>
          <a:prstGeom prst="rect">
            <a:avLst/>
          </a:prstGeom>
          <a:noFill/>
          <a:ln>
            <a:noFill/>
          </a:ln>
        </p:spPr>
      </p:pic>
      <p:sp>
        <p:nvSpPr>
          <p:cNvPr id="254" name="Google Shape;254;p20"/>
          <p:cNvSpPr txBox="1"/>
          <p:nvPr/>
        </p:nvSpPr>
        <p:spPr>
          <a:xfrm>
            <a:off x="-34202" y="-17902"/>
            <a:ext cx="9164276" cy="674241"/>
          </a:xfrm>
          <a:prstGeom prst="rect">
            <a:avLst/>
          </a:prstGeom>
          <a:solidFill>
            <a:srgbClr val="DEEBF7"/>
          </a:solidFill>
          <a:ln cap="flat" cmpd="sng" w="9525">
            <a:solidFill>
              <a:srgbClr val="E1EFD8"/>
            </a:solidFill>
            <a:prstDash val="solid"/>
            <a:round/>
            <a:headEnd len="sm" w="sm" type="none"/>
            <a:tailEnd len="sm" w="sm" type="none"/>
          </a:ln>
          <a:effectLst>
            <a:outerShdw blurRad="57150" rotWithShape="0" algn="bl" dir="5400000" dist="19050">
              <a:srgbClr val="1C4587">
                <a:alpha val="49803"/>
              </a:srgbClr>
            </a:outerShdw>
          </a:effectLst>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600"/>
              <a:buFont typeface="Roboto"/>
              <a:buNone/>
            </a:pPr>
            <a:r>
              <a:rPr lang="en-US" sz="1600">
                <a:solidFill>
                  <a:schemeClr val="dk1"/>
                </a:solidFill>
                <a:latin typeface="Roboto"/>
                <a:ea typeface="Roboto"/>
                <a:cs typeface="Roboto"/>
                <a:sym typeface="Roboto"/>
              </a:rPr>
              <a:t> The Kingdom prioritized public health by monitoring (kilo) and acting to prevent disease.</a:t>
            </a:r>
            <a:endParaRPr/>
          </a:p>
          <a:p>
            <a:pPr indent="0" lvl="0" marL="0" marR="0" rtl="0" algn="ctr">
              <a:spcBef>
                <a:spcPts val="0"/>
              </a:spcBef>
              <a:spcAft>
                <a:spcPts val="0"/>
              </a:spcAft>
              <a:buClr>
                <a:schemeClr val="dk1"/>
              </a:buClr>
              <a:buSzPts val="1600"/>
              <a:buFont typeface="Roboto"/>
              <a:buNone/>
            </a:pPr>
            <a:r>
              <a:rPr lang="en-US" sz="1600">
                <a:solidFill>
                  <a:schemeClr val="dk1"/>
                </a:solidFill>
                <a:latin typeface="Roboto"/>
                <a:ea typeface="Roboto"/>
                <a:cs typeface="Roboto"/>
                <a:sym typeface="Roboto"/>
              </a:rPr>
              <a:t>The Kingdom passed a Quarantine Law in 1839, </a:t>
            </a:r>
            <a:r>
              <a:rPr lang="en-US" sz="1600" u="sng">
                <a:solidFill>
                  <a:schemeClr val="hlink"/>
                </a:solidFill>
                <a:latin typeface="Roboto"/>
                <a:ea typeface="Roboto"/>
                <a:cs typeface="Roboto"/>
                <a:sym typeface="Roboto"/>
                <a:hlinkClick r:id="rId12"/>
              </a:rPr>
              <a:t>the US finally did in 1878</a:t>
            </a:r>
            <a:r>
              <a:rPr lang="en-US" sz="1600">
                <a:solidFill>
                  <a:schemeClr val="dk1"/>
                </a:solidFill>
                <a:latin typeface="Roboto"/>
                <a:ea typeface="Roboto"/>
                <a:cs typeface="Roboto"/>
                <a:sym typeface="Roboto"/>
              </a:rPr>
              <a:t>.</a:t>
            </a:r>
            <a:endParaRPr sz="1600">
              <a:solidFill>
                <a:schemeClr val="dk1"/>
              </a:solidFill>
              <a:latin typeface="Roboto"/>
              <a:ea typeface="Roboto"/>
              <a:cs typeface="Roboto"/>
              <a:sym typeface="Roboto"/>
            </a:endParaRPr>
          </a:p>
          <a:p>
            <a:pPr indent="0" lvl="0" marL="0" marR="0" rtl="0" algn="l">
              <a:spcBef>
                <a:spcPts val="0"/>
              </a:spcBef>
              <a:spcAft>
                <a:spcPts val="0"/>
              </a:spcAft>
              <a:buClr>
                <a:schemeClr val="dk1"/>
              </a:buClr>
              <a:buSzPts val="1100"/>
              <a:buFont typeface="Calibri"/>
              <a:buNone/>
            </a:pPr>
            <a:r>
              <a:t/>
            </a:r>
            <a:endParaRPr sz="1100">
              <a:solidFill>
                <a:schemeClr val="dk1"/>
              </a:solidFill>
              <a:latin typeface="Roboto"/>
              <a:ea typeface="Roboto"/>
              <a:cs typeface="Roboto"/>
              <a:sym typeface="Roboto"/>
            </a:endParaRPr>
          </a:p>
        </p:txBody>
      </p:sp>
      <p:pic>
        <p:nvPicPr>
          <p:cNvPr id="255" name="Google Shape;255;p20"/>
          <p:cNvPicPr preferRelativeResize="0"/>
          <p:nvPr/>
        </p:nvPicPr>
        <p:blipFill rotWithShape="1">
          <a:blip r:embed="rId13">
            <a:alphaModFix/>
          </a:blip>
          <a:srcRect b="0" l="0" r="8256" t="80526"/>
          <a:stretch/>
        </p:blipFill>
        <p:spPr>
          <a:xfrm>
            <a:off x="6097306" y="656339"/>
            <a:ext cx="3032767" cy="459498"/>
          </a:xfrm>
          <a:prstGeom prst="rect">
            <a:avLst/>
          </a:prstGeom>
          <a:noFill/>
          <a:ln>
            <a:noFill/>
          </a:ln>
        </p:spPr>
      </p:pic>
      <p:pic>
        <p:nvPicPr>
          <p:cNvPr id="256" name="Google Shape;256;p20"/>
          <p:cNvPicPr preferRelativeResize="0"/>
          <p:nvPr/>
        </p:nvPicPr>
        <p:blipFill rotWithShape="1">
          <a:blip r:embed="rId14">
            <a:alphaModFix/>
          </a:blip>
          <a:srcRect b="0" l="0" r="0" t="40115"/>
          <a:stretch/>
        </p:blipFill>
        <p:spPr>
          <a:xfrm>
            <a:off x="3194900" y="1868877"/>
            <a:ext cx="2839090" cy="713837"/>
          </a:xfrm>
          <a:prstGeom prst="rect">
            <a:avLst/>
          </a:prstGeom>
          <a:noFill/>
          <a:ln>
            <a:noFill/>
          </a:ln>
        </p:spPr>
      </p:pic>
      <p:sp>
        <p:nvSpPr>
          <p:cNvPr id="257" name="Google Shape;257;p20"/>
          <p:cNvSpPr/>
          <p:nvPr/>
        </p:nvSpPr>
        <p:spPr>
          <a:xfrm>
            <a:off x="6064831" y="2408174"/>
            <a:ext cx="3061879" cy="2735327"/>
          </a:xfrm>
          <a:prstGeom prst="rect">
            <a:avLst/>
          </a:prstGeom>
          <a:solidFill>
            <a:schemeClr val="lt1"/>
          </a:solidFill>
          <a:ln cap="flat" cmpd="sng" w="9525">
            <a:solidFill>
              <a:srgbClr val="FFFFFF"/>
            </a:solidFill>
            <a:prstDash val="solid"/>
            <a:round/>
            <a:headEnd len="sm" w="sm" type="none"/>
            <a:tailEnd len="sm" w="sm" type="none"/>
          </a:ln>
          <a:effectLst>
            <a:outerShdw blurRad="71438" rotWithShape="0" algn="bl" dir="5400000" dist="47625">
              <a:srgbClr val="274E13">
                <a:alpha val="51764"/>
              </a:srgbClr>
            </a:outerShdw>
          </a:effectLst>
        </p:spPr>
        <p:txBody>
          <a:bodyPr anchorCtr="0" anchor="ctr" bIns="0" lIns="0" spcFirstLastPara="1" rIns="45700" wrap="square" tIns="0">
            <a:noAutofit/>
          </a:bodyPr>
          <a:lstStyle/>
          <a:p>
            <a:pPr indent="0" lvl="0" marL="0" marR="0" rtl="0" algn="ctr">
              <a:spcBef>
                <a:spcPts val="0"/>
              </a:spcBef>
              <a:spcAft>
                <a:spcPts val="0"/>
              </a:spcAft>
              <a:buClr>
                <a:schemeClr val="dk1"/>
              </a:buClr>
              <a:buSzPts val="1400"/>
              <a:buFont typeface="Spectral Medium"/>
              <a:buNone/>
            </a:pPr>
            <a:r>
              <a:rPr b="1" lang="en-US" sz="1400">
                <a:solidFill>
                  <a:schemeClr val="dk1"/>
                </a:solidFill>
                <a:latin typeface="Spectral Medium"/>
                <a:ea typeface="Spectral Medium"/>
                <a:cs typeface="Spectral Medium"/>
                <a:sym typeface="Spectral Medium"/>
              </a:rPr>
              <a:t>Mina.mina</a:t>
            </a:r>
            <a:endParaRPr sz="1400">
              <a:solidFill>
                <a:schemeClr val="dk1"/>
              </a:solidFill>
              <a:latin typeface="Spectral Medium"/>
              <a:ea typeface="Spectral Medium"/>
              <a:cs typeface="Spectral Medium"/>
              <a:sym typeface="Spectral Medium"/>
            </a:endParaRPr>
          </a:p>
          <a:p>
            <a:pPr indent="0" lvl="0" marL="0" marR="0" rtl="0" algn="l">
              <a:spcBef>
                <a:spcPts val="0"/>
              </a:spcBef>
              <a:spcAft>
                <a:spcPts val="0"/>
              </a:spcAft>
              <a:buNone/>
            </a:pPr>
            <a:r>
              <a:t/>
            </a:r>
            <a:endParaRPr sz="1400">
              <a:solidFill>
                <a:schemeClr val="dk1"/>
              </a:solidFill>
              <a:latin typeface="Spectral Medium"/>
              <a:ea typeface="Spectral Medium"/>
              <a:cs typeface="Spectral Medium"/>
              <a:sym typeface="Spectral Medium"/>
            </a:endParaRPr>
          </a:p>
          <a:p>
            <a:pPr indent="-290513" lvl="0" marL="290513" marR="0" rtl="0" algn="l">
              <a:spcBef>
                <a:spcPts val="0"/>
              </a:spcBef>
              <a:spcAft>
                <a:spcPts val="0"/>
              </a:spcAft>
              <a:buNone/>
            </a:pPr>
            <a:r>
              <a:rPr lang="en-US" sz="1400">
                <a:solidFill>
                  <a:schemeClr val="dk1"/>
                </a:solidFill>
                <a:latin typeface="Spectral Medium"/>
                <a:ea typeface="Spectral Medium"/>
                <a:cs typeface="Spectral Medium"/>
                <a:sym typeface="Spectral Medium"/>
              </a:rPr>
              <a:t> 2. To prize greatly, value greatly, especially of something in danger of being lost; to value, place great value on.</a:t>
            </a:r>
            <a:endParaRPr i="1" sz="1400">
              <a:solidFill>
                <a:schemeClr val="dk1"/>
              </a:solidFill>
              <a:latin typeface="Spectral Medium"/>
              <a:ea typeface="Spectral Medium"/>
              <a:cs typeface="Spectral Medium"/>
              <a:sym typeface="Spectral Medium"/>
            </a:endParaRPr>
          </a:p>
          <a:p>
            <a:pPr indent="0" lvl="0" marL="119063" marR="0" rtl="0" algn="l">
              <a:spcBef>
                <a:spcPts val="1000"/>
              </a:spcBef>
              <a:spcAft>
                <a:spcPts val="0"/>
              </a:spcAft>
              <a:buNone/>
            </a:pPr>
            <a:r>
              <a:rPr lang="en-US" sz="1400">
                <a:solidFill>
                  <a:schemeClr val="dk1"/>
                </a:solidFill>
                <a:latin typeface="Spectral Medium"/>
                <a:ea typeface="Spectral Medium"/>
                <a:cs typeface="Spectral Medium"/>
                <a:sym typeface="Spectral Medium"/>
              </a:rPr>
              <a:t>The Aliʻi founded: </a:t>
            </a:r>
            <a:r>
              <a:rPr lang="en-US" sz="1400" u="sng">
                <a:solidFill>
                  <a:schemeClr val="hlink"/>
                </a:solidFill>
                <a:latin typeface="Spectral Medium"/>
                <a:ea typeface="Spectral Medium"/>
                <a:cs typeface="Spectral Medium"/>
                <a:sym typeface="Spectral Medium"/>
                <a:hlinkClick r:id="rId15"/>
              </a:rPr>
              <a:t>Queen’s Hospital</a:t>
            </a:r>
            <a:r>
              <a:rPr i="1" lang="en-US" sz="1400">
                <a:solidFill>
                  <a:schemeClr val="dk1"/>
                </a:solidFill>
                <a:latin typeface="Spectral Medium"/>
                <a:ea typeface="Spectral Medium"/>
                <a:cs typeface="Spectral Medium"/>
                <a:sym typeface="Spectral Medium"/>
              </a:rPr>
              <a:t>, </a:t>
            </a:r>
            <a:r>
              <a:rPr lang="en-US" sz="1400" u="sng">
                <a:solidFill>
                  <a:schemeClr val="hlink"/>
                </a:solidFill>
                <a:latin typeface="Spectral Medium"/>
                <a:ea typeface="Spectral Medium"/>
                <a:cs typeface="Spectral Medium"/>
                <a:sym typeface="Spectral Medium"/>
                <a:hlinkClick r:id="rId16"/>
              </a:rPr>
              <a:t>Kapiʻolani Hospital</a:t>
            </a:r>
            <a:r>
              <a:rPr lang="en-US" sz="1400">
                <a:solidFill>
                  <a:srgbClr val="0070C0"/>
                </a:solidFill>
                <a:latin typeface="Spectral Medium"/>
                <a:ea typeface="Spectral Medium"/>
                <a:cs typeface="Spectral Medium"/>
                <a:sym typeface="Spectral Medium"/>
              </a:rPr>
              <a:t>, </a:t>
            </a:r>
            <a:r>
              <a:rPr lang="en-US" sz="1400" u="sng">
                <a:solidFill>
                  <a:schemeClr val="hlink"/>
                </a:solidFill>
                <a:latin typeface="Spectral Medium"/>
                <a:ea typeface="Spectral Medium"/>
                <a:cs typeface="Spectral Medium"/>
                <a:sym typeface="Spectral Medium"/>
                <a:hlinkClick r:id="rId17"/>
              </a:rPr>
              <a:t>Lunalilo Home</a:t>
            </a:r>
            <a:r>
              <a:rPr lang="en-US" sz="1400">
                <a:solidFill>
                  <a:schemeClr val="dk1"/>
                </a:solidFill>
                <a:latin typeface="Spectral Medium"/>
                <a:ea typeface="Spectral Medium"/>
                <a:cs typeface="Spectral Medium"/>
                <a:sym typeface="Spectral Medium"/>
              </a:rPr>
              <a:t>, </a:t>
            </a:r>
            <a:r>
              <a:rPr lang="en-US" sz="1400" u="sng">
                <a:solidFill>
                  <a:schemeClr val="hlink"/>
                </a:solidFill>
                <a:latin typeface="Spectral Medium"/>
                <a:ea typeface="Spectral Medium"/>
                <a:cs typeface="Spectral Medium"/>
                <a:sym typeface="Spectral Medium"/>
                <a:hlinkClick r:id="rId18"/>
              </a:rPr>
              <a:t>Queen Liliʻuokalani Trust</a:t>
            </a:r>
            <a:r>
              <a:rPr lang="en-US" sz="1400">
                <a:solidFill>
                  <a:schemeClr val="dk1"/>
                </a:solidFill>
                <a:latin typeface="Spectral Medium"/>
                <a:ea typeface="Spectral Medium"/>
                <a:cs typeface="Spectral Medium"/>
                <a:sym typeface="Spectral Medium"/>
              </a:rPr>
              <a:t>. </a:t>
            </a:r>
            <a:endParaRPr/>
          </a:p>
          <a:p>
            <a:pPr indent="-228600" lvl="0" marL="457200" marR="0" rtl="0" algn="l">
              <a:spcBef>
                <a:spcPts val="2000"/>
              </a:spcBef>
              <a:spcAft>
                <a:spcPts val="1000"/>
              </a:spcAft>
              <a:buClr>
                <a:srgbClr val="FFFFFF"/>
              </a:buClr>
              <a:buSzPts val="1000"/>
              <a:buFont typeface="Spectral Medium"/>
              <a:buNone/>
            </a:pPr>
            <a:r>
              <a:t/>
            </a:r>
            <a:endParaRPr i="1" sz="1300">
              <a:solidFill>
                <a:srgbClr val="FFFFFF"/>
              </a:solidFill>
              <a:latin typeface="Spectral Medium"/>
              <a:ea typeface="Spectral Medium"/>
              <a:cs typeface="Spectral Medium"/>
              <a:sym typeface="Spectral Medium"/>
            </a:endParaRPr>
          </a:p>
        </p:txBody>
      </p:sp>
      <p:sp>
        <p:nvSpPr>
          <p:cNvPr id="258" name="Google Shape;258;p20"/>
          <p:cNvSpPr txBox="1"/>
          <p:nvPr/>
        </p:nvSpPr>
        <p:spPr>
          <a:xfrm>
            <a:off x="6068194" y="4664990"/>
            <a:ext cx="2971191" cy="476535"/>
          </a:xfrm>
          <a:prstGeom prst="rect">
            <a:avLst/>
          </a:prstGeom>
          <a:noFill/>
          <a:ln>
            <a:noFill/>
          </a:ln>
        </p:spPr>
        <p:txBody>
          <a:bodyPr anchorCtr="0" anchor="b" bIns="0" lIns="91425" spcFirstLastPara="1" rIns="0" wrap="square" tIns="91425">
            <a:noAutofit/>
          </a:bodyPr>
          <a:lstStyle/>
          <a:p>
            <a:pPr indent="0" lvl="0" marL="0" marR="0" rtl="0" algn="r">
              <a:spcBef>
                <a:spcPts val="0"/>
              </a:spcBef>
              <a:spcAft>
                <a:spcPts val="0"/>
              </a:spcAft>
              <a:buClr>
                <a:srgbClr val="274E13"/>
              </a:buClr>
              <a:buSzPts val="1050"/>
              <a:buFont typeface="Cambria"/>
              <a:buNone/>
            </a:pPr>
            <a:r>
              <a:rPr lang="en-US" sz="1050" u="sng">
                <a:solidFill>
                  <a:schemeClr val="hlink"/>
                </a:solidFill>
                <a:latin typeface="Cambria"/>
                <a:ea typeface="Cambria"/>
                <a:cs typeface="Cambria"/>
                <a:sym typeface="Cambria"/>
                <a:hlinkClick r:id="rId19"/>
              </a:rPr>
              <a:t>“Hawaiian Health Timeline and Events.”</a:t>
            </a:r>
            <a:endParaRPr sz="1050">
              <a:solidFill>
                <a:srgbClr val="274E13"/>
              </a:solidFill>
              <a:latin typeface="Cambria"/>
              <a:ea typeface="Cambria"/>
              <a:cs typeface="Cambria"/>
              <a:sym typeface="Cambria"/>
            </a:endParaRPr>
          </a:p>
          <a:p>
            <a:pPr indent="0" lvl="0" marL="0" marR="0" rtl="0" algn="r">
              <a:spcBef>
                <a:spcPts val="0"/>
              </a:spcBef>
              <a:spcAft>
                <a:spcPts val="0"/>
              </a:spcAft>
              <a:buClr>
                <a:srgbClr val="274E13"/>
              </a:buClr>
              <a:buSzPts val="1050"/>
              <a:buFont typeface="Cambria"/>
              <a:buNone/>
            </a:pPr>
            <a:r>
              <a:rPr lang="en-US" sz="1050">
                <a:solidFill>
                  <a:srgbClr val="274E13"/>
                </a:solidFill>
                <a:latin typeface="Cambria"/>
                <a:ea typeface="Cambria"/>
                <a:cs typeface="Cambria"/>
                <a:sym typeface="Cambria"/>
              </a:rPr>
              <a:t>Dr. Kekuni Blaisdell, 1998. Updated by Papa Ola Lokahi, 2016</a:t>
            </a:r>
            <a:endParaRPr sz="1050">
              <a:solidFill>
                <a:srgbClr val="274E13"/>
              </a:solidFill>
              <a:latin typeface="Cambria"/>
              <a:ea typeface="Cambria"/>
              <a:cs typeface="Cambria"/>
              <a:sym typeface="Cambria"/>
            </a:endParaRPr>
          </a:p>
        </p:txBody>
      </p:sp>
      <p:sp>
        <p:nvSpPr>
          <p:cNvPr id="259" name="Google Shape;259;p20"/>
          <p:cNvSpPr txBox="1"/>
          <p:nvPr/>
        </p:nvSpPr>
        <p:spPr>
          <a:xfrm>
            <a:off x="0" y="2187375"/>
            <a:ext cx="2982775" cy="4380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1600"/>
              <a:buFont typeface="Spectral Medium"/>
              <a:buNone/>
            </a:pPr>
            <a:r>
              <a:rPr lang="en-US" sz="1600">
                <a:solidFill>
                  <a:srgbClr val="FFFFFF"/>
                </a:solidFill>
                <a:latin typeface="Spectral Medium"/>
                <a:ea typeface="Spectral Medium"/>
                <a:cs typeface="Spectral Medium"/>
                <a:sym typeface="Spectral Medium"/>
              </a:rPr>
              <a:t>Hawaiian Population | </a:t>
            </a:r>
            <a:r>
              <a:rPr lang="en-US" sz="1600">
                <a:solidFill>
                  <a:srgbClr val="FFFFFF"/>
                </a:solidFill>
                <a:latin typeface="Spectral Light"/>
                <a:ea typeface="Spectral Light"/>
                <a:cs typeface="Spectral Light"/>
                <a:sym typeface="Spectral Light"/>
              </a:rPr>
              <a:t>82,035</a:t>
            </a:r>
            <a:endParaRPr sz="1600">
              <a:solidFill>
                <a:srgbClr val="FFFFFF"/>
              </a:solidFill>
              <a:latin typeface="Spectral Light"/>
              <a:ea typeface="Spectral Light"/>
              <a:cs typeface="Spectral Light"/>
              <a:sym typeface="Spectral Light"/>
            </a:endParaRPr>
          </a:p>
        </p:txBody>
      </p:sp>
      <p:sp>
        <p:nvSpPr>
          <p:cNvPr id="260" name="Google Shape;260;p20"/>
          <p:cNvSpPr txBox="1"/>
          <p:nvPr/>
        </p:nvSpPr>
        <p:spPr>
          <a:xfrm>
            <a:off x="3164059" y="1513135"/>
            <a:ext cx="2878214" cy="355742"/>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1600"/>
              <a:buFont typeface="Spectral Medium"/>
              <a:buNone/>
            </a:pPr>
            <a:r>
              <a:rPr lang="en-US" sz="1600">
                <a:solidFill>
                  <a:srgbClr val="FFFFFF"/>
                </a:solidFill>
                <a:latin typeface="Spectral Medium"/>
                <a:ea typeface="Spectral Medium"/>
                <a:cs typeface="Spectral Medium"/>
                <a:sym typeface="Spectral Medium"/>
              </a:rPr>
              <a:t>Hawaiian Population | </a:t>
            </a:r>
            <a:r>
              <a:rPr lang="en-US" sz="1600">
                <a:solidFill>
                  <a:srgbClr val="FFFFFF"/>
                </a:solidFill>
                <a:latin typeface="Spectral Light"/>
                <a:ea typeface="Spectral Light"/>
                <a:cs typeface="Spectral Light"/>
                <a:sym typeface="Spectral Light"/>
              </a:rPr>
              <a:t>49,000</a:t>
            </a:r>
            <a:endParaRPr sz="1600">
              <a:solidFill>
                <a:srgbClr val="FFFFFF"/>
              </a:solidFill>
              <a:latin typeface="Spectral Light"/>
              <a:ea typeface="Spectral Light"/>
              <a:cs typeface="Spectral Light"/>
              <a:sym typeface="Spectral Light"/>
            </a:endParaRPr>
          </a:p>
        </p:txBody>
      </p:sp>
      <p:sp>
        <p:nvSpPr>
          <p:cNvPr id="261" name="Google Shape;261;p20"/>
          <p:cNvSpPr txBox="1"/>
          <p:nvPr/>
        </p:nvSpPr>
        <p:spPr>
          <a:xfrm>
            <a:off x="6227971" y="1948676"/>
            <a:ext cx="2971190" cy="459498"/>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FFFFFF"/>
              </a:buClr>
              <a:buSzPts val="1600"/>
              <a:buFont typeface="Spectral Medium"/>
              <a:buNone/>
            </a:pPr>
            <a:r>
              <a:rPr lang="en-US" sz="1600">
                <a:solidFill>
                  <a:srgbClr val="FFFFFF"/>
                </a:solidFill>
                <a:latin typeface="Spectral Medium"/>
                <a:ea typeface="Spectral Medium"/>
                <a:cs typeface="Spectral Medium"/>
                <a:sym typeface="Spectral Medium"/>
              </a:rPr>
              <a:t>Hawaiian Population | </a:t>
            </a:r>
            <a:r>
              <a:rPr lang="en-US" sz="1600">
                <a:solidFill>
                  <a:srgbClr val="FFFFFF"/>
                </a:solidFill>
                <a:latin typeface="Spectral Light"/>
                <a:ea typeface="Spectral Light"/>
                <a:cs typeface="Spectral Light"/>
                <a:sym typeface="Spectral Light"/>
              </a:rPr>
              <a:t>28,800</a:t>
            </a:r>
            <a:endParaRPr sz="1600">
              <a:solidFill>
                <a:srgbClr val="FFFFFF"/>
              </a:solidFill>
              <a:latin typeface="Spectral Light"/>
              <a:ea typeface="Spectral Light"/>
              <a:cs typeface="Spectral Light"/>
              <a:sym typeface="Spectral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63921"/>
          </a:schemeClr>
        </a:solidFill>
      </p:bgPr>
    </p:bg>
    <p:spTree>
      <p:nvGrpSpPr>
        <p:cNvPr id="265" name="Shape 265"/>
        <p:cNvGrpSpPr/>
        <p:nvPr/>
      </p:nvGrpSpPr>
      <p:grpSpPr>
        <a:xfrm>
          <a:off x="0" y="0"/>
          <a:ext cx="0" cy="0"/>
          <a:chOff x="0" y="0"/>
          <a:chExt cx="0" cy="0"/>
        </a:xfrm>
      </p:grpSpPr>
      <p:sp>
        <p:nvSpPr>
          <p:cNvPr id="266" name="Google Shape;266;p21"/>
          <p:cNvSpPr txBox="1"/>
          <p:nvPr>
            <p:ph type="title"/>
          </p:nvPr>
        </p:nvSpPr>
        <p:spPr>
          <a:xfrm>
            <a:off x="0" y="0"/>
            <a:ext cx="9143999" cy="458907"/>
          </a:xfrm>
          <a:prstGeom prst="rect">
            <a:avLst/>
          </a:prstGeom>
          <a:solidFill>
            <a:srgbClr val="E1EFD8"/>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Font typeface="Arial"/>
              <a:buNone/>
            </a:pPr>
            <a:r>
              <a:rPr lang="en-US" sz="1800">
                <a:latin typeface="Arial"/>
                <a:ea typeface="Arial"/>
                <a:cs typeface="Arial"/>
                <a:sym typeface="Arial"/>
              </a:rPr>
              <a:t>Visionary Leadership: Actions of Aliʻi to care for keiki to kūpuna into the future  </a:t>
            </a:r>
            <a:endParaRPr sz="1800">
              <a:latin typeface="Arial"/>
              <a:ea typeface="Arial"/>
              <a:cs typeface="Arial"/>
              <a:sym typeface="Arial"/>
            </a:endParaRPr>
          </a:p>
        </p:txBody>
      </p:sp>
      <p:sp>
        <p:nvSpPr>
          <p:cNvPr id="267" name="Google Shape;267;p21"/>
          <p:cNvSpPr txBox="1"/>
          <p:nvPr>
            <p:ph idx="1" type="body"/>
          </p:nvPr>
        </p:nvSpPr>
        <p:spPr>
          <a:xfrm>
            <a:off x="2204260" y="536344"/>
            <a:ext cx="2269782" cy="1919799"/>
          </a:xfrm>
          <a:prstGeom prst="rect">
            <a:avLst/>
          </a:prstGeom>
          <a:noFill/>
          <a:ln>
            <a:noFill/>
          </a:ln>
        </p:spPr>
        <p:txBody>
          <a:bodyPr anchorCtr="0" anchor="b" bIns="45700" lIns="91425" spcFirstLastPara="1" rIns="91425" wrap="square" tIns="45700">
            <a:noAutofit/>
          </a:bodyPr>
          <a:lstStyle/>
          <a:p>
            <a:pPr indent="0" lvl="0" marL="0" rtl="0" algn="just">
              <a:lnSpc>
                <a:spcPct val="90000"/>
              </a:lnSpc>
              <a:spcBef>
                <a:spcPts val="0"/>
              </a:spcBef>
              <a:spcAft>
                <a:spcPts val="0"/>
              </a:spcAft>
              <a:buClr>
                <a:schemeClr val="dk1"/>
              </a:buClr>
              <a:buSzPts val="1200"/>
              <a:buNone/>
            </a:pPr>
            <a:r>
              <a:rPr b="0" lang="en-US" sz="1200">
                <a:latin typeface="Arial"/>
                <a:ea typeface="Arial"/>
                <a:cs typeface="Arial"/>
                <a:sym typeface="Arial"/>
              </a:rPr>
              <a:t>Queen’s Hospital was founded in 1859 by </a:t>
            </a:r>
            <a:r>
              <a:rPr b="0" lang="en-US" sz="1200" u="sng">
                <a:solidFill>
                  <a:schemeClr val="hlink"/>
                </a:solidFill>
                <a:latin typeface="Arial"/>
                <a:ea typeface="Arial"/>
                <a:cs typeface="Arial"/>
                <a:sym typeface="Arial"/>
                <a:hlinkClick r:id="rId3"/>
              </a:rPr>
              <a:t>Queen Emma </a:t>
            </a:r>
            <a:r>
              <a:rPr b="0" lang="en-US" sz="1200">
                <a:latin typeface="Arial"/>
                <a:ea typeface="Arial"/>
                <a:cs typeface="Arial"/>
                <a:sym typeface="Arial"/>
              </a:rPr>
              <a:t>and </a:t>
            </a:r>
            <a:r>
              <a:rPr b="0" lang="en-US" sz="1200" u="sng">
                <a:solidFill>
                  <a:schemeClr val="hlink"/>
                </a:solidFill>
                <a:latin typeface="Arial"/>
                <a:ea typeface="Arial"/>
                <a:cs typeface="Arial"/>
                <a:sym typeface="Arial"/>
                <a:hlinkClick r:id="rId4"/>
              </a:rPr>
              <a:t>King Kamehameha IV </a:t>
            </a:r>
            <a:r>
              <a:rPr b="0" lang="en-US" sz="1200">
                <a:latin typeface="Arial"/>
                <a:ea typeface="Arial"/>
                <a:cs typeface="Arial"/>
                <a:sym typeface="Arial"/>
              </a:rPr>
              <a:t>to address the diseases that were decimating the Hawaiian population. There was no money in the treasury, so they  personally solicited funds and donated their own money to raise $13,530 to build the hospital.</a:t>
            </a:r>
            <a:endParaRPr b="0" sz="1200">
              <a:latin typeface="Arial"/>
              <a:ea typeface="Arial"/>
              <a:cs typeface="Arial"/>
              <a:sym typeface="Arial"/>
            </a:endParaRPr>
          </a:p>
        </p:txBody>
      </p:sp>
      <p:sp>
        <p:nvSpPr>
          <p:cNvPr id="268" name="Google Shape;268;p21"/>
          <p:cNvSpPr txBox="1"/>
          <p:nvPr>
            <p:ph idx="3" type="body"/>
          </p:nvPr>
        </p:nvSpPr>
        <p:spPr>
          <a:xfrm>
            <a:off x="4669959" y="536344"/>
            <a:ext cx="2739833" cy="1932488"/>
          </a:xfrm>
          <a:prstGeom prst="rect">
            <a:avLst/>
          </a:prstGeom>
          <a:noFill/>
          <a:ln>
            <a:noFill/>
          </a:ln>
        </p:spPr>
        <p:txBody>
          <a:bodyPr anchorCtr="0" anchor="b" bIns="45700" lIns="91425" spcFirstLastPara="1" rIns="91425" wrap="square" tIns="45700">
            <a:noAutofit/>
          </a:bodyPr>
          <a:lstStyle/>
          <a:p>
            <a:pPr indent="0" lvl="0" marL="0" rtl="0" algn="just">
              <a:lnSpc>
                <a:spcPct val="90000"/>
              </a:lnSpc>
              <a:spcBef>
                <a:spcPts val="0"/>
              </a:spcBef>
              <a:spcAft>
                <a:spcPts val="0"/>
              </a:spcAft>
              <a:buClr>
                <a:schemeClr val="dk1"/>
              </a:buClr>
              <a:buSzPts val="1200"/>
              <a:buNone/>
            </a:pPr>
            <a:r>
              <a:rPr b="0" lang="en-US" sz="1200">
                <a:latin typeface="Arial"/>
                <a:ea typeface="Arial"/>
                <a:cs typeface="Arial"/>
                <a:sym typeface="Arial"/>
              </a:rPr>
              <a:t>Lunalilo Home was established by the will of William Charles Lunalilo, who died a bachelor in 1874. </a:t>
            </a:r>
            <a:r>
              <a:rPr b="0" lang="en-US" sz="1200" u="sng">
                <a:solidFill>
                  <a:schemeClr val="hlink"/>
                </a:solidFill>
                <a:latin typeface="Arial"/>
                <a:ea typeface="Arial"/>
                <a:cs typeface="Arial"/>
                <a:sym typeface="Arial"/>
                <a:hlinkClick r:id="rId5"/>
              </a:rPr>
              <a:t>King Lunalilo </a:t>
            </a:r>
            <a:r>
              <a:rPr b="0" lang="en-US" sz="1200">
                <a:latin typeface="Arial"/>
                <a:ea typeface="Arial"/>
                <a:cs typeface="Arial"/>
                <a:sym typeface="Arial"/>
              </a:rPr>
              <a:t>was the first large landholding aliʻi to create a charitable trust for the benefit of his people.  The trust built a home for the poor, destitute, and infirm people of Hawaiian blood, with preference given to older people. </a:t>
            </a:r>
            <a:endParaRPr/>
          </a:p>
          <a:p>
            <a:pPr indent="0" lvl="0" marL="0" rtl="0" algn="l">
              <a:lnSpc>
                <a:spcPct val="90000"/>
              </a:lnSpc>
              <a:spcBef>
                <a:spcPts val="750"/>
              </a:spcBef>
              <a:spcAft>
                <a:spcPts val="0"/>
              </a:spcAft>
              <a:buClr>
                <a:schemeClr val="dk1"/>
              </a:buClr>
              <a:buSzPts val="1800"/>
              <a:buNone/>
            </a:pPr>
            <a:r>
              <a:t/>
            </a:r>
            <a:endParaRPr/>
          </a:p>
        </p:txBody>
      </p:sp>
      <p:sp>
        <p:nvSpPr>
          <p:cNvPr id="269" name="Google Shape;269;p21"/>
          <p:cNvSpPr txBox="1"/>
          <p:nvPr>
            <p:ph idx="4" type="body"/>
          </p:nvPr>
        </p:nvSpPr>
        <p:spPr>
          <a:xfrm>
            <a:off x="6106099" y="2610405"/>
            <a:ext cx="2927542" cy="2479755"/>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0070C0"/>
              </a:buClr>
              <a:buSzPts val="1200"/>
              <a:buNone/>
            </a:pPr>
            <a:r>
              <a:rPr lang="en-US" sz="1200" u="sng">
                <a:solidFill>
                  <a:schemeClr val="hlink"/>
                </a:solidFill>
                <a:latin typeface="Arial"/>
                <a:ea typeface="Arial"/>
                <a:cs typeface="Arial"/>
                <a:sym typeface="Arial"/>
                <a:hlinkClick r:id="rId6"/>
              </a:rPr>
              <a:t>Lydia Lili‘u Loloku Wewehi Kamaka‘eha</a:t>
            </a:r>
            <a:r>
              <a:rPr lang="en-US" sz="1200">
                <a:solidFill>
                  <a:srgbClr val="0070C0"/>
                </a:solidFill>
                <a:latin typeface="Arial"/>
                <a:ea typeface="Arial"/>
                <a:cs typeface="Arial"/>
                <a:sym typeface="Arial"/>
              </a:rPr>
              <a:t>, </a:t>
            </a:r>
            <a:r>
              <a:rPr lang="en-US" sz="1200">
                <a:latin typeface="Arial"/>
                <a:ea typeface="Arial"/>
                <a:cs typeface="Arial"/>
                <a:sym typeface="Arial"/>
              </a:rPr>
              <a:t>sister of King Kalākaua and hanai sister of Princess Pauahi, was a scholar, lover of books, musician, and composer.  When 10, young Lili‘u witnessed grief and suffering during the 1848 measles epidemic that killed over 10,000. She established the Queen </a:t>
            </a:r>
            <a:r>
              <a:rPr lang="en-US" sz="1200" u="sng">
                <a:solidFill>
                  <a:schemeClr val="hlink"/>
                </a:solidFill>
                <a:latin typeface="Arial"/>
                <a:ea typeface="Arial"/>
                <a:cs typeface="Arial"/>
                <a:sym typeface="Arial"/>
                <a:hlinkClick r:id="rId7"/>
              </a:rPr>
              <a:t>Lili‘uokalani Trust </a:t>
            </a:r>
            <a:r>
              <a:rPr lang="en-US" sz="1200">
                <a:latin typeface="Arial"/>
                <a:ea typeface="Arial"/>
                <a:cs typeface="Arial"/>
                <a:sym typeface="Arial"/>
              </a:rPr>
              <a:t>in 1909 with ancestral lands from her mother, Keohokālole. The Trust is dedicated to the wellbeing of the least fortunate Hawaiian</a:t>
            </a:r>
            <a:r>
              <a:rPr i="1" lang="en-US" sz="1200">
                <a:latin typeface="Arial"/>
                <a:ea typeface="Arial"/>
                <a:cs typeface="Arial"/>
                <a:sym typeface="Arial"/>
              </a:rPr>
              <a:t> keiki</a:t>
            </a:r>
            <a:r>
              <a:rPr lang="en-US" sz="1200">
                <a:latin typeface="Arial"/>
                <a:ea typeface="Arial"/>
                <a:cs typeface="Arial"/>
                <a:sym typeface="Arial"/>
              </a:rPr>
              <a:t>. Orphan and destitute Hawaiian children are the primary beneficiaries of her estate.</a:t>
            </a:r>
            <a:endParaRPr/>
          </a:p>
          <a:p>
            <a:pPr indent="-82550" lvl="0" marL="171450" rtl="0" algn="l">
              <a:lnSpc>
                <a:spcPct val="90000"/>
              </a:lnSpc>
              <a:spcBef>
                <a:spcPts val="750"/>
              </a:spcBef>
              <a:spcAft>
                <a:spcPts val="0"/>
              </a:spcAft>
              <a:buClr>
                <a:schemeClr val="dk1"/>
              </a:buClr>
              <a:buSzPts val="1400"/>
              <a:buNone/>
            </a:pPr>
            <a:r>
              <a:t/>
            </a:r>
            <a:endParaRPr sz="1400"/>
          </a:p>
          <a:p>
            <a:pPr indent="-82550" lvl="0" marL="171450" rtl="0" algn="l">
              <a:lnSpc>
                <a:spcPct val="90000"/>
              </a:lnSpc>
              <a:spcBef>
                <a:spcPts val="750"/>
              </a:spcBef>
              <a:spcAft>
                <a:spcPts val="0"/>
              </a:spcAft>
              <a:buClr>
                <a:schemeClr val="dk1"/>
              </a:buClr>
              <a:buSzPts val="1400"/>
              <a:buNone/>
            </a:pPr>
            <a:r>
              <a:t/>
            </a:r>
            <a:endParaRPr sz="1400"/>
          </a:p>
        </p:txBody>
      </p:sp>
      <p:sp>
        <p:nvSpPr>
          <p:cNvPr id="270" name="Google Shape;270;p21"/>
          <p:cNvSpPr txBox="1"/>
          <p:nvPr>
            <p:ph idx="2" type="body"/>
          </p:nvPr>
        </p:nvSpPr>
        <p:spPr>
          <a:xfrm>
            <a:off x="197069" y="2935044"/>
            <a:ext cx="3282266" cy="2123658"/>
          </a:xfrm>
          <a:prstGeom prst="rect">
            <a:avLst/>
          </a:prstGeom>
          <a:noFill/>
          <a:ln>
            <a:noFill/>
          </a:ln>
        </p:spPr>
        <p:txBody>
          <a:bodyPr anchorCtr="0" anchor="ctr" bIns="45700" lIns="91425" spcFirstLastPara="1" rIns="91425" wrap="square" tIns="45700">
            <a:noAutofit/>
          </a:bodyPr>
          <a:lstStyle/>
          <a:p>
            <a:pPr indent="0" lvl="0" marL="0" rtl="0" algn="just">
              <a:lnSpc>
                <a:spcPct val="100000"/>
              </a:lnSpc>
              <a:spcBef>
                <a:spcPts val="0"/>
              </a:spcBef>
              <a:spcAft>
                <a:spcPts val="0"/>
              </a:spcAft>
              <a:buClr>
                <a:schemeClr val="dk1"/>
              </a:buClr>
              <a:buSzPts val="1200"/>
              <a:buNone/>
            </a:pPr>
            <a:r>
              <a:rPr b="0" i="0" lang="en-US" sz="1200" u="none" cap="none" strike="noStrike">
                <a:solidFill>
                  <a:schemeClr val="dk1"/>
                </a:solidFill>
                <a:latin typeface="Arial"/>
                <a:ea typeface="Arial"/>
                <a:cs typeface="Arial"/>
                <a:sym typeface="Arial"/>
              </a:rPr>
              <a:t>Concerned about the welfare of mothers and babies, </a:t>
            </a:r>
            <a:r>
              <a:rPr b="0" i="0" lang="en-US" sz="1200" u="sng" cap="none" strike="noStrike">
                <a:solidFill>
                  <a:schemeClr val="hlink"/>
                </a:solidFill>
                <a:latin typeface="Arial"/>
                <a:ea typeface="Arial"/>
                <a:cs typeface="Arial"/>
                <a:sym typeface="Arial"/>
                <a:hlinkClick r:id="rId8"/>
              </a:rPr>
              <a:t>Queen Kapiʻolani,</a:t>
            </a:r>
            <a:r>
              <a:rPr lang="en-US" sz="1050"/>
              <a:t> </a:t>
            </a:r>
            <a:r>
              <a:rPr lang="en-US" sz="1200">
                <a:latin typeface="Arial"/>
                <a:ea typeface="Arial"/>
                <a:cs typeface="Arial"/>
                <a:sym typeface="Arial"/>
              </a:rPr>
              <a:t>Consort to King Kalākaua </a:t>
            </a:r>
            <a:r>
              <a:rPr b="0" i="0" lang="en-US" sz="1200" u="none" cap="none" strike="noStrike">
                <a:solidFill>
                  <a:schemeClr val="dk1"/>
                </a:solidFill>
                <a:latin typeface="Arial"/>
                <a:ea typeface="Arial"/>
                <a:cs typeface="Arial"/>
                <a:sym typeface="Arial"/>
              </a:rPr>
              <a:t>founded the Kapiʻolani Maternity Home in 1890 with $8,000 raised by holding bazaars, luau and other benefits. </a:t>
            </a:r>
            <a:r>
              <a:rPr lang="en-US" sz="1200">
                <a:latin typeface="Arial"/>
                <a:ea typeface="Arial"/>
                <a:cs typeface="Arial"/>
                <a:sym typeface="Arial"/>
              </a:rPr>
              <a:t>In 1909, </a:t>
            </a:r>
            <a:r>
              <a:rPr lang="en-US" sz="1200" u="sng">
                <a:solidFill>
                  <a:schemeClr val="hlink"/>
                </a:solidFill>
                <a:latin typeface="Arial"/>
                <a:ea typeface="Arial"/>
                <a:cs typeface="Arial"/>
                <a:sym typeface="Arial"/>
                <a:hlinkClick r:id="rId9"/>
              </a:rPr>
              <a:t>Albert and Emma Kauikeolani Wilcox </a:t>
            </a:r>
            <a:r>
              <a:rPr lang="en-US" sz="1200">
                <a:latin typeface="Arial"/>
                <a:ea typeface="Arial"/>
                <a:cs typeface="Arial"/>
                <a:sym typeface="Arial"/>
              </a:rPr>
              <a:t>donated funds for Kauikeolani Children’s Hospital as two out of seven babies died in their first year. In 1978, Kapiʻolani and Kauikeolani Children’s Hospitals became Kapiʻolani Medical Center for Women &amp; Children. </a:t>
            </a:r>
            <a:endParaRPr b="0" i="0" sz="1200" u="none" cap="none" strike="noStrike">
              <a:solidFill>
                <a:schemeClr val="dk1"/>
              </a:solidFill>
              <a:latin typeface="Arial"/>
              <a:ea typeface="Arial"/>
              <a:cs typeface="Arial"/>
              <a:sym typeface="Arial"/>
            </a:endParaRPr>
          </a:p>
        </p:txBody>
      </p:sp>
      <p:pic>
        <p:nvPicPr>
          <p:cNvPr descr="A picture containing text, person, wall, posing&#10;&#10;Description automatically generated" id="271" name="Google Shape;271;p21"/>
          <p:cNvPicPr preferRelativeResize="0"/>
          <p:nvPr/>
        </p:nvPicPr>
        <p:blipFill rotWithShape="1">
          <a:blip r:embed="rId10">
            <a:alphaModFix/>
          </a:blip>
          <a:srcRect b="0" l="0" r="0" t="0"/>
          <a:stretch/>
        </p:blipFill>
        <p:spPr>
          <a:xfrm>
            <a:off x="283779" y="599371"/>
            <a:ext cx="1920481" cy="2272646"/>
          </a:xfrm>
          <a:prstGeom prst="rect">
            <a:avLst/>
          </a:prstGeom>
          <a:noFill/>
          <a:ln>
            <a:noFill/>
          </a:ln>
        </p:spPr>
      </p:pic>
      <p:sp>
        <p:nvSpPr>
          <p:cNvPr id="272" name="Google Shape;272;p21"/>
          <p:cNvSpPr txBox="1"/>
          <p:nvPr/>
        </p:nvSpPr>
        <p:spPr>
          <a:xfrm>
            <a:off x="948583" y="2610405"/>
            <a:ext cx="1419857"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Wikimedia Com</a:t>
            </a:r>
            <a:r>
              <a:rPr lang="en-US" sz="1100">
                <a:solidFill>
                  <a:schemeClr val="dk1"/>
                </a:solidFill>
                <a:latin typeface="Calibri"/>
                <a:ea typeface="Calibri"/>
                <a:cs typeface="Calibri"/>
                <a:sym typeface="Calibri"/>
              </a:rPr>
              <a:t>mons</a:t>
            </a:r>
            <a:endParaRPr/>
          </a:p>
        </p:txBody>
      </p:sp>
      <p:pic>
        <p:nvPicPr>
          <p:cNvPr id="273" name="Google Shape;273;p21"/>
          <p:cNvPicPr preferRelativeResize="0"/>
          <p:nvPr/>
        </p:nvPicPr>
        <p:blipFill rotWithShape="1">
          <a:blip r:embed="rId11">
            <a:alphaModFix/>
          </a:blip>
          <a:srcRect b="0" l="0" r="0" t="0"/>
          <a:stretch/>
        </p:blipFill>
        <p:spPr>
          <a:xfrm>
            <a:off x="7409793" y="553042"/>
            <a:ext cx="1568669" cy="1932488"/>
          </a:xfrm>
          <a:prstGeom prst="rect">
            <a:avLst/>
          </a:prstGeom>
          <a:noFill/>
          <a:ln>
            <a:noFill/>
          </a:ln>
        </p:spPr>
      </p:pic>
      <p:sp>
        <p:nvSpPr>
          <p:cNvPr id="274" name="Google Shape;274;p21"/>
          <p:cNvSpPr txBox="1"/>
          <p:nvPr/>
        </p:nvSpPr>
        <p:spPr>
          <a:xfrm>
            <a:off x="7685690" y="2278117"/>
            <a:ext cx="1292771" cy="24622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Wikimedia Commons</a:t>
            </a:r>
            <a:endParaRPr/>
          </a:p>
        </p:txBody>
      </p:sp>
      <p:pic>
        <p:nvPicPr>
          <p:cNvPr descr="A picture containing text, person, old, posing&#10;&#10;Description automatically generated" id="275" name="Google Shape;275;p21"/>
          <p:cNvPicPr preferRelativeResize="0"/>
          <p:nvPr/>
        </p:nvPicPr>
        <p:blipFill rotWithShape="1">
          <a:blip r:embed="rId12">
            <a:alphaModFix/>
          </a:blip>
          <a:srcRect b="30104" l="8259" r="12808" t="4633"/>
          <a:stretch/>
        </p:blipFill>
        <p:spPr>
          <a:xfrm>
            <a:off x="3689899" y="2378047"/>
            <a:ext cx="2269782" cy="2479755"/>
          </a:xfrm>
          <a:prstGeom prst="rect">
            <a:avLst/>
          </a:prstGeom>
          <a:noFill/>
          <a:ln>
            <a:noFill/>
          </a:ln>
        </p:spPr>
      </p:pic>
      <p:sp>
        <p:nvSpPr>
          <p:cNvPr id="276" name="Google Shape;276;p21"/>
          <p:cNvSpPr txBox="1"/>
          <p:nvPr/>
        </p:nvSpPr>
        <p:spPr>
          <a:xfrm>
            <a:off x="3625753" y="4530205"/>
            <a:ext cx="2416124" cy="60016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u="sng">
                <a:solidFill>
                  <a:schemeClr val="hlink"/>
                </a:solidFill>
                <a:latin typeface="Calibri"/>
                <a:ea typeface="Calibri"/>
                <a:cs typeface="Calibri"/>
                <a:sym typeface="Calibri"/>
                <a:hlinkClick r:id="rId13"/>
              </a:rPr>
              <a:t>Queen Kapiʻolani (R), Crown Princess Liliʻuokalani (L) at 1874 Golden Jubilee.</a:t>
            </a:r>
            <a:r>
              <a:rPr lang="en-US" sz="1100">
                <a:solidFill>
                  <a:schemeClr val="dk1"/>
                </a:solidFill>
                <a:latin typeface="Calibri"/>
                <a:ea typeface="Calibri"/>
                <a:cs typeface="Calibri"/>
                <a:sym typeface="Calibri"/>
              </a:rPr>
              <a:t>   (Images of Old Hawaii)</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63921"/>
          </a:schemeClr>
        </a:solidFill>
      </p:bgPr>
    </p:bg>
    <p:spTree>
      <p:nvGrpSpPr>
        <p:cNvPr id="280" name="Shape 280"/>
        <p:cNvGrpSpPr/>
        <p:nvPr/>
      </p:nvGrpSpPr>
      <p:grpSpPr>
        <a:xfrm>
          <a:off x="0" y="0"/>
          <a:ext cx="0" cy="0"/>
          <a:chOff x="0" y="0"/>
          <a:chExt cx="0" cy="0"/>
        </a:xfrm>
      </p:grpSpPr>
      <p:sp>
        <p:nvSpPr>
          <p:cNvPr id="281" name="Google Shape;281;p22"/>
          <p:cNvSpPr/>
          <p:nvPr/>
        </p:nvSpPr>
        <p:spPr>
          <a:xfrm>
            <a:off x="328425" y="2811913"/>
            <a:ext cx="3504900" cy="951300"/>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0C343D">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82" name="Google Shape;282;p22"/>
          <p:cNvSpPr/>
          <p:nvPr/>
        </p:nvSpPr>
        <p:spPr>
          <a:xfrm>
            <a:off x="323400" y="843475"/>
            <a:ext cx="3504900" cy="817800"/>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0C343D">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83" name="Google Shape;283;p22"/>
          <p:cNvSpPr/>
          <p:nvPr/>
        </p:nvSpPr>
        <p:spPr>
          <a:xfrm>
            <a:off x="328425" y="1847675"/>
            <a:ext cx="3504900" cy="817800"/>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0C343D">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84" name="Google Shape;284;p22"/>
          <p:cNvSpPr/>
          <p:nvPr/>
        </p:nvSpPr>
        <p:spPr>
          <a:xfrm>
            <a:off x="318375" y="3909650"/>
            <a:ext cx="3504900" cy="951300"/>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0C343D">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85" name="Google Shape;285;p22"/>
          <p:cNvPicPr preferRelativeResize="0"/>
          <p:nvPr/>
        </p:nvPicPr>
        <p:blipFill rotWithShape="1">
          <a:blip r:embed="rId3">
            <a:alphaModFix/>
          </a:blip>
          <a:srcRect b="0" l="0" r="0" t="32840"/>
          <a:stretch/>
        </p:blipFill>
        <p:spPr>
          <a:xfrm>
            <a:off x="449600" y="3968797"/>
            <a:ext cx="3223400" cy="817800"/>
          </a:xfrm>
          <a:prstGeom prst="rect">
            <a:avLst/>
          </a:prstGeom>
          <a:noFill/>
          <a:ln>
            <a:noFill/>
          </a:ln>
        </p:spPr>
      </p:pic>
      <p:sp>
        <p:nvSpPr>
          <p:cNvPr id="286" name="Google Shape;286;p22"/>
          <p:cNvSpPr txBox="1"/>
          <p:nvPr/>
        </p:nvSpPr>
        <p:spPr>
          <a:xfrm>
            <a:off x="4276800" y="4861025"/>
            <a:ext cx="4867200" cy="280500"/>
          </a:xfrm>
          <a:prstGeom prst="rect">
            <a:avLst/>
          </a:prstGeom>
          <a:noFill/>
          <a:ln>
            <a:noFill/>
          </a:ln>
        </p:spPr>
        <p:txBody>
          <a:bodyPr anchorCtr="0" anchor="b" bIns="0" lIns="91425" spcFirstLastPara="1" rIns="0" wrap="square" tIns="91425">
            <a:noAutofit/>
          </a:bodyPr>
          <a:lstStyle/>
          <a:p>
            <a:pPr indent="0" lvl="0" marL="0" marR="0" rtl="0" algn="r">
              <a:spcBef>
                <a:spcPts val="0"/>
              </a:spcBef>
              <a:spcAft>
                <a:spcPts val="0"/>
              </a:spcAft>
              <a:buClr>
                <a:schemeClr val="dk1"/>
              </a:buClr>
              <a:buSzPts val="800"/>
              <a:buFont typeface="Calibri"/>
              <a:buNone/>
            </a:pPr>
            <a:r>
              <a:t/>
            </a:r>
            <a:endParaRPr sz="800">
              <a:solidFill>
                <a:srgbClr val="134F5C"/>
              </a:solidFill>
              <a:latin typeface="Cambria"/>
              <a:ea typeface="Cambria"/>
              <a:cs typeface="Cambria"/>
              <a:sym typeface="Cambria"/>
            </a:endParaRPr>
          </a:p>
        </p:txBody>
      </p:sp>
      <p:pic>
        <p:nvPicPr>
          <p:cNvPr id="287" name="Google Shape;287;p22"/>
          <p:cNvPicPr preferRelativeResize="0"/>
          <p:nvPr/>
        </p:nvPicPr>
        <p:blipFill rotWithShape="1">
          <a:blip r:embed="rId4">
            <a:alphaModFix/>
          </a:blip>
          <a:srcRect b="0" l="0" r="0" t="0"/>
          <a:stretch/>
        </p:blipFill>
        <p:spPr>
          <a:xfrm>
            <a:off x="413258" y="1960391"/>
            <a:ext cx="3335245" cy="645940"/>
          </a:xfrm>
          <a:prstGeom prst="rect">
            <a:avLst/>
          </a:prstGeom>
          <a:noFill/>
          <a:ln>
            <a:noFill/>
          </a:ln>
        </p:spPr>
      </p:pic>
      <p:pic>
        <p:nvPicPr>
          <p:cNvPr id="288" name="Google Shape;288;p22"/>
          <p:cNvPicPr preferRelativeResize="0"/>
          <p:nvPr/>
        </p:nvPicPr>
        <p:blipFill rotWithShape="1">
          <a:blip r:embed="rId5">
            <a:alphaModFix/>
          </a:blip>
          <a:srcRect b="0" l="0" r="0" t="0"/>
          <a:stretch/>
        </p:blipFill>
        <p:spPr>
          <a:xfrm>
            <a:off x="393600" y="1124931"/>
            <a:ext cx="3335250" cy="629169"/>
          </a:xfrm>
          <a:prstGeom prst="rect">
            <a:avLst/>
          </a:prstGeom>
          <a:noFill/>
          <a:ln>
            <a:noFill/>
          </a:ln>
        </p:spPr>
      </p:pic>
      <p:pic>
        <p:nvPicPr>
          <p:cNvPr id="289" name="Google Shape;289;p22"/>
          <p:cNvPicPr preferRelativeResize="0"/>
          <p:nvPr/>
        </p:nvPicPr>
        <p:blipFill rotWithShape="1">
          <a:blip r:embed="rId6">
            <a:alphaModFix/>
          </a:blip>
          <a:srcRect b="40025" l="21075" r="35691" t="44075"/>
          <a:stretch/>
        </p:blipFill>
        <p:spPr>
          <a:xfrm>
            <a:off x="393600" y="2878663"/>
            <a:ext cx="3335403" cy="817800"/>
          </a:xfrm>
          <a:prstGeom prst="rect">
            <a:avLst/>
          </a:prstGeom>
          <a:noFill/>
          <a:ln>
            <a:noFill/>
          </a:ln>
        </p:spPr>
      </p:pic>
      <p:grpSp>
        <p:nvGrpSpPr>
          <p:cNvPr id="290" name="Google Shape;290;p22"/>
          <p:cNvGrpSpPr/>
          <p:nvPr/>
        </p:nvGrpSpPr>
        <p:grpSpPr>
          <a:xfrm>
            <a:off x="4030703" y="591671"/>
            <a:ext cx="5043300" cy="4551829"/>
            <a:chOff x="4110800" y="712865"/>
            <a:chExt cx="5043300" cy="4343951"/>
          </a:xfrm>
        </p:grpSpPr>
        <p:pic>
          <p:nvPicPr>
            <p:cNvPr id="291" name="Google Shape;291;p22"/>
            <p:cNvPicPr preferRelativeResize="0"/>
            <p:nvPr/>
          </p:nvPicPr>
          <p:blipFill rotWithShape="1">
            <a:blip r:embed="rId7">
              <a:alphaModFix/>
            </a:blip>
            <a:srcRect b="0" l="5908" r="4565" t="0"/>
            <a:stretch/>
          </p:blipFill>
          <p:spPr>
            <a:xfrm>
              <a:off x="4110800" y="712865"/>
              <a:ext cx="5043300" cy="3715309"/>
            </a:xfrm>
            <a:prstGeom prst="rect">
              <a:avLst/>
            </a:prstGeom>
            <a:noFill/>
            <a:ln>
              <a:noFill/>
            </a:ln>
          </p:spPr>
        </p:pic>
        <p:sp>
          <p:nvSpPr>
            <p:cNvPr id="292" name="Google Shape;292;p22"/>
            <p:cNvSpPr txBox="1"/>
            <p:nvPr/>
          </p:nvSpPr>
          <p:spPr>
            <a:xfrm>
              <a:off x="4212537" y="4428174"/>
              <a:ext cx="4941563" cy="62864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Credits: Hawaii Judiciary Archives / Punawaiola</a:t>
              </a:r>
              <a:endParaRPr/>
            </a:p>
            <a:p>
              <a:pPr indent="0" lvl="0" marL="0" marR="0" rtl="0" algn="l">
                <a:lnSpc>
                  <a:spcPct val="100000"/>
                </a:lnSpc>
                <a:spcBef>
                  <a:spcPts val="0"/>
                </a:spcBef>
                <a:spcAft>
                  <a:spcPts val="0"/>
                </a:spcAft>
                <a:buClr>
                  <a:srgbClr val="134F5C"/>
                </a:buClr>
                <a:buSzPts val="1200"/>
                <a:buFont typeface="Cambria"/>
                <a:buNone/>
              </a:pPr>
              <a:r>
                <a:rPr lang="en-US" sz="1200" u="sng">
                  <a:solidFill>
                    <a:schemeClr val="hlink"/>
                  </a:solidFill>
                  <a:latin typeface="Cambria"/>
                  <a:ea typeface="Cambria"/>
                  <a:cs typeface="Cambria"/>
                  <a:sym typeface="Cambria"/>
                  <a:hlinkClick r:id="rId8"/>
                </a:rPr>
                <a:t>“Hawaiian Health Timeline and Events.”</a:t>
              </a:r>
              <a:r>
                <a:rPr lang="en-US" sz="1200">
                  <a:solidFill>
                    <a:srgbClr val="134F5C"/>
                  </a:solidFill>
                  <a:latin typeface="Cambria"/>
                  <a:ea typeface="Cambria"/>
                  <a:cs typeface="Cambria"/>
                  <a:sym typeface="Cambria"/>
                </a:rPr>
                <a:t>Dr. Kekuni Blaisdell, 1998. Updated by Papa Ola Lokahi, 2016.</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293" name="Google Shape;293;p22"/>
            <p:cNvSpPr/>
            <p:nvPr/>
          </p:nvSpPr>
          <p:spPr>
            <a:xfrm>
              <a:off x="4392200" y="4051801"/>
              <a:ext cx="1765500" cy="257700"/>
            </a:xfrm>
            <a:prstGeom prst="rect">
              <a:avLst/>
            </a:prstGeom>
            <a:noFill/>
            <a:ln cap="flat" cmpd="sng" w="9525">
              <a:solidFill>
                <a:srgbClr val="274E1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Calibri"/>
                <a:buNone/>
              </a:pPr>
              <a:r>
                <a:t/>
              </a:r>
              <a:endParaRPr b="0" i="0" sz="1400" u="none" cap="none" strike="noStrike">
                <a:solidFill>
                  <a:schemeClr val="lt1"/>
                </a:solidFill>
                <a:latin typeface="Calibri"/>
                <a:ea typeface="Calibri"/>
                <a:cs typeface="Calibri"/>
                <a:sym typeface="Calibri"/>
              </a:endParaRPr>
            </a:p>
          </p:txBody>
        </p:sp>
      </p:grpSp>
      <p:sp>
        <p:nvSpPr>
          <p:cNvPr id="294" name="Google Shape;294;p22"/>
          <p:cNvSpPr txBox="1"/>
          <p:nvPr/>
        </p:nvSpPr>
        <p:spPr>
          <a:xfrm>
            <a:off x="3" y="23002"/>
            <a:ext cx="7571572" cy="642031"/>
          </a:xfrm>
          <a:prstGeom prst="rect">
            <a:avLst/>
          </a:prstGeom>
          <a:solidFill>
            <a:schemeClr val="lt1"/>
          </a:solidFill>
          <a:ln>
            <a:noFill/>
          </a:ln>
          <a:effectLst>
            <a:outerShdw blurRad="57150" rotWithShape="0" algn="bl" dir="5400000" dist="19050">
              <a:srgbClr val="0C343D">
                <a:alpha val="49803"/>
              </a:srgbClr>
            </a:outerShdw>
          </a:effectLst>
        </p:spPr>
        <p:txBody>
          <a:bodyPr anchorCtr="0" anchor="t" bIns="91425" lIns="91425" spcFirstLastPara="1" rIns="91425" wrap="square" tIns="91425">
            <a:noAutofit/>
          </a:bodyPr>
          <a:lstStyle/>
          <a:p>
            <a:pPr indent="0" lvl="0" marL="0" marR="0" rtl="0" algn="ctr">
              <a:spcBef>
                <a:spcPts val="0"/>
              </a:spcBef>
              <a:spcAft>
                <a:spcPts val="0"/>
              </a:spcAft>
              <a:buClr>
                <a:srgbClr val="385623"/>
              </a:buClr>
              <a:buSzPts val="1800"/>
              <a:buFont typeface="Roboto Light"/>
              <a:buNone/>
            </a:pPr>
            <a:r>
              <a:rPr lang="en-US" sz="1800">
                <a:solidFill>
                  <a:srgbClr val="385623"/>
                </a:solidFill>
                <a:latin typeface="Roboto Light"/>
                <a:ea typeface="Roboto Light"/>
                <a:cs typeface="Roboto Light"/>
                <a:sym typeface="Roboto Light"/>
              </a:rPr>
              <a:t>Public health during the Kingdom: Hoʻomalu i ka wa mā mua, a hoʻomalu nō i ka wā ma hope, Protect the past and protect the future</a:t>
            </a:r>
            <a:endParaRPr sz="1100">
              <a:solidFill>
                <a:srgbClr val="385623"/>
              </a:solidFill>
              <a:latin typeface="Roboto"/>
              <a:ea typeface="Roboto"/>
              <a:cs typeface="Roboto"/>
              <a:sym typeface="Roboto"/>
            </a:endParaRPr>
          </a:p>
        </p:txBody>
      </p:sp>
      <p:sp>
        <p:nvSpPr>
          <p:cNvPr id="295" name="Google Shape;29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888888"/>
              </a:buClr>
              <a:buSzPts val="900"/>
              <a:buFont typeface="Calibri"/>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